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61"/>
  </p:notes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299" r:id="rId60"/>
    <p:sldId id="300" r:id="rId16"/>
    <p:sldId id="301" r:id="rId15"/>
    <p:sldId id="302" r:id="rId14"/>
    <p:sldId id="303" r:id="rId13"/>
    <p:sldId id="304" r:id="rId12"/>
    <p:sldId id="305" r:id="rId11"/>
    <p:sldId id="306" r:id="rId10"/>
    <p:sldId id="307" r:id="rId9"/>
    <p:sldId id="308" r:id="rId8"/>
    <p:sldId id="309" r:id="rId7"/>
    <p:sldId id="310" r:id="rId6"/>
    <p:sldId id="311" r:id="rId5"/>
    <p:sldId id="312" r:id="rId4"/>
    <p:sldId id="313" r:id="rId3"/>
    <p:sldId id="314" r:id="rId2"/>
  </p:sldIdLst>
  <p:sldSz cx="12192000" cy="6858000"/>
  <p:notesSz cx="6858000" cy="12192000"/>
  <p:embeddedFontLst>
    <p:embeddedFont>
      <p:font typeface="Cambria" panose="02040503050406030204" pitchFamily="18" charset="0"/>
      <p:regular r:id="rId62"/>
      <p:bold r:id="rId63"/>
      <p:italic r:id="rId64"/>
      <p:boldItalic r:id="rId65"/>
    </p:embeddedFont>
    <p:embeddedFont>
      <p:font typeface="Cambria Math" panose="02040503050406030204" pitchFamily="18" charset="0"/>
      <p:regular r:id="rId66"/>
    </p:embeddedFont>
    <p:embeddedFont>
      <p:font typeface="Nunito SemiBold" pitchFamily="2" charset="0"/>
      <p:regular r:id="rId67"/>
      <p:bold r:id="rId68"/>
    </p:embeddedFont>
    <p:embeddedFont>
      <p:font typeface="PT Sans" panose="020B0503020203020204" pitchFamily="34" charset="0"/>
      <p:regular r:id="rId69"/>
      <p:bold r:id="rId70"/>
      <p:italic r:id="rId7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59.xml"/><Relationship Id="rId3" Type="http://schemas.openxmlformats.org/officeDocument/2006/relationships/slide" Target="slides/slide58.xml"/><Relationship Id="rId4" Type="http://schemas.openxmlformats.org/officeDocument/2006/relationships/slide" Target="slides/slide57.xml"/><Relationship Id="rId5" Type="http://schemas.openxmlformats.org/officeDocument/2006/relationships/slide" Target="slides/slide56.xml"/><Relationship Id="rId6" Type="http://schemas.openxmlformats.org/officeDocument/2006/relationships/slide" Target="slides/slide55.xml"/><Relationship Id="rId7" Type="http://schemas.openxmlformats.org/officeDocument/2006/relationships/slide" Target="slides/slide54.xml"/><Relationship Id="rId8" Type="http://schemas.openxmlformats.org/officeDocument/2006/relationships/slide" Target="slides/slide53.xml"/><Relationship Id="rId9" Type="http://schemas.openxmlformats.org/officeDocument/2006/relationships/slide" Target="slides/slide52.xml"/><Relationship Id="rId10" Type="http://schemas.openxmlformats.org/officeDocument/2006/relationships/slide" Target="slides/slide51.xml"/><Relationship Id="rId11" Type="http://schemas.openxmlformats.org/officeDocument/2006/relationships/slide" Target="slides/slide50.xml"/><Relationship Id="rId12" Type="http://schemas.openxmlformats.org/officeDocument/2006/relationships/slide" Target="slides/slide49.xml"/><Relationship Id="rId13" Type="http://schemas.openxmlformats.org/officeDocument/2006/relationships/slide" Target="slides/slide48.xml"/><Relationship Id="rId14" Type="http://schemas.openxmlformats.org/officeDocument/2006/relationships/slide" Target="slides/slide47.xml"/><Relationship Id="rId15" Type="http://schemas.openxmlformats.org/officeDocument/2006/relationships/slide" Target="slides/slide46.xml"/><Relationship Id="rId16" Type="http://schemas.openxmlformats.org/officeDocument/2006/relationships/slide" Target="slides/slide45.xml"/><Relationship Id="rId17" Type="http://schemas.openxmlformats.org/officeDocument/2006/relationships/slide" Target="slides/slide1.xml"/><Relationship Id="rId18" Type="http://schemas.openxmlformats.org/officeDocument/2006/relationships/slide" Target="slides/slide2.xml"/><Relationship Id="rId19" Type="http://schemas.openxmlformats.org/officeDocument/2006/relationships/slide" Target="slides/slide3.xml"/><Relationship Id="rId20" Type="http://schemas.openxmlformats.org/officeDocument/2006/relationships/slide" Target="slides/slide4.xml"/><Relationship Id="rId21" Type="http://schemas.openxmlformats.org/officeDocument/2006/relationships/slide" Target="slides/slide5.xml"/><Relationship Id="rId22" Type="http://schemas.openxmlformats.org/officeDocument/2006/relationships/slide" Target="slides/slide6.xml"/><Relationship Id="rId23" Type="http://schemas.openxmlformats.org/officeDocument/2006/relationships/slide" Target="slides/slide7.xml"/><Relationship Id="rId24" Type="http://schemas.openxmlformats.org/officeDocument/2006/relationships/slide" Target="slides/slide8.xml"/><Relationship Id="rId25" Type="http://schemas.openxmlformats.org/officeDocument/2006/relationships/slide" Target="slides/slide9.xml"/><Relationship Id="rId26" Type="http://schemas.openxmlformats.org/officeDocument/2006/relationships/slide" Target="slides/slide10.xml"/><Relationship Id="rId27" Type="http://schemas.openxmlformats.org/officeDocument/2006/relationships/slide" Target="slides/slide11.xml"/><Relationship Id="rId28" Type="http://schemas.openxmlformats.org/officeDocument/2006/relationships/slide" Target="slides/slide12.xml"/><Relationship Id="rId29" Type="http://schemas.openxmlformats.org/officeDocument/2006/relationships/slide" Target="slides/slide13.xml"/><Relationship Id="rId30" Type="http://schemas.openxmlformats.org/officeDocument/2006/relationships/slide" Target="slides/slide14.xml"/><Relationship Id="rId31" Type="http://schemas.openxmlformats.org/officeDocument/2006/relationships/slide" Target="slides/slide15.xml"/><Relationship Id="rId32" Type="http://schemas.openxmlformats.org/officeDocument/2006/relationships/slide" Target="slides/slide16.xml"/><Relationship Id="rId33" Type="http://schemas.openxmlformats.org/officeDocument/2006/relationships/slide" Target="slides/slide17.xml"/><Relationship Id="rId34" Type="http://schemas.openxmlformats.org/officeDocument/2006/relationships/slide" Target="slides/slide18.xml"/><Relationship Id="rId35" Type="http://schemas.openxmlformats.org/officeDocument/2006/relationships/slide" Target="slides/slide19.xml"/><Relationship Id="rId36" Type="http://schemas.openxmlformats.org/officeDocument/2006/relationships/slide" Target="slides/slide20.xml"/><Relationship Id="rId37" Type="http://schemas.openxmlformats.org/officeDocument/2006/relationships/slide" Target="slides/slide21.xml"/><Relationship Id="rId38" Type="http://schemas.openxmlformats.org/officeDocument/2006/relationships/slide" Target="slides/slide22.xml"/><Relationship Id="rId39" Type="http://schemas.openxmlformats.org/officeDocument/2006/relationships/slide" Target="slides/slide23.xml"/><Relationship Id="rId40" Type="http://schemas.openxmlformats.org/officeDocument/2006/relationships/slide" Target="slides/slide24.xml"/><Relationship Id="rId41" Type="http://schemas.openxmlformats.org/officeDocument/2006/relationships/slide" Target="slides/slide25.xml"/><Relationship Id="rId42" Type="http://schemas.openxmlformats.org/officeDocument/2006/relationships/slide" Target="slides/slide26.xml"/><Relationship Id="rId43" Type="http://schemas.openxmlformats.org/officeDocument/2006/relationships/slide" Target="slides/slide27.xml"/><Relationship Id="rId44" Type="http://schemas.openxmlformats.org/officeDocument/2006/relationships/slide" Target="slides/slide28.xml"/><Relationship Id="rId45" Type="http://schemas.openxmlformats.org/officeDocument/2006/relationships/slide" Target="slides/slide29.xml"/><Relationship Id="rId46" Type="http://schemas.openxmlformats.org/officeDocument/2006/relationships/slide" Target="slides/slide30.xml"/><Relationship Id="rId47" Type="http://schemas.openxmlformats.org/officeDocument/2006/relationships/slide" Target="slides/slide31.xml"/><Relationship Id="rId48" Type="http://schemas.openxmlformats.org/officeDocument/2006/relationships/slide" Target="slides/slide32.xml"/><Relationship Id="rId49" Type="http://schemas.openxmlformats.org/officeDocument/2006/relationships/slide" Target="slides/slide33.xml"/><Relationship Id="rId50" Type="http://schemas.openxmlformats.org/officeDocument/2006/relationships/slide" Target="slides/slide34.xml"/><Relationship Id="rId51" Type="http://schemas.openxmlformats.org/officeDocument/2006/relationships/slide" Target="slides/slide35.xml"/><Relationship Id="rId52" Type="http://schemas.openxmlformats.org/officeDocument/2006/relationships/slide" Target="slides/slide36.xml"/><Relationship Id="rId53" Type="http://schemas.openxmlformats.org/officeDocument/2006/relationships/slide" Target="slides/slide37.xml"/><Relationship Id="rId54" Type="http://schemas.openxmlformats.org/officeDocument/2006/relationships/slide" Target="slides/slide38.xml"/><Relationship Id="rId55" Type="http://schemas.openxmlformats.org/officeDocument/2006/relationships/slide" Target="slides/slide39.xml"/><Relationship Id="rId56" Type="http://schemas.openxmlformats.org/officeDocument/2006/relationships/slide" Target="slides/slide40.xml"/><Relationship Id="rId57" Type="http://schemas.openxmlformats.org/officeDocument/2006/relationships/slide" Target="slides/slide41.xml"/><Relationship Id="rId58" Type="http://schemas.openxmlformats.org/officeDocument/2006/relationships/slide" Target="slides/slide42.xml"/><Relationship Id="rId59" Type="http://schemas.openxmlformats.org/officeDocument/2006/relationships/slide" Target="slides/slide43.xml"/><Relationship Id="rId60" Type="http://schemas.openxmlformats.org/officeDocument/2006/relationships/slide" Target="slides/slide44.xml"/><Relationship Id="rId61" Type="http://schemas.openxmlformats.org/officeDocument/2006/relationships/notesMaster" Target="notesMasters/notesMaster1.xml"/><Relationship Id="rId62" Type="http://schemas.openxmlformats.org/officeDocument/2006/relationships/font" Target="fonts/font1.fntdata"/><Relationship Id="rId63" Type="http://schemas.openxmlformats.org/officeDocument/2006/relationships/font" Target="fonts/font2.fntdata"/><Relationship Id="rId64" Type="http://schemas.openxmlformats.org/officeDocument/2006/relationships/font" Target="fonts/font3.fntdata"/><Relationship Id="rId65" Type="http://schemas.openxmlformats.org/officeDocument/2006/relationships/font" Target="fonts/font4.fntdata"/><Relationship Id="rId66" Type="http://schemas.openxmlformats.org/officeDocument/2006/relationships/font" Target="fonts/font5.fntdata"/><Relationship Id="rId67" Type="http://schemas.openxmlformats.org/officeDocument/2006/relationships/font" Target="fonts/font6.fntdata"/><Relationship Id="rId68" Type="http://schemas.openxmlformats.org/officeDocument/2006/relationships/font" Target="fonts/font7.fntdata"/><Relationship Id="rId69" Type="http://schemas.openxmlformats.org/officeDocument/2006/relationships/font" Target="fonts/font8.fntdata"/><Relationship Id="rId70" Type="http://schemas.openxmlformats.org/officeDocument/2006/relationships/font" Target="fonts/font9.fntdata"/><Relationship Id="rId71" Type="http://schemas.openxmlformats.org/officeDocument/2006/relationships/font" Target="fonts/font10.fntdata"/><Relationship Id="rId72" Type="http://schemas.openxmlformats.org/officeDocument/2006/relationships/presProps" Target="presProps.xml"/><Relationship Id="rId73" Type="http://schemas.openxmlformats.org/officeDocument/2006/relationships/viewProps" Target="viewProps.xml"/><Relationship Id="rId74" Type="http://schemas.openxmlformats.org/officeDocument/2006/relationships/theme" Target="theme/theme1.xml"/><Relationship Id="rId7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54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7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8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9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2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3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4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5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6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7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8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9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02920"/>
            <a:ext cx="2450391" cy="1143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920240"/>
            <a:ext cx="822960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sz="40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Forecasting the intermittent solar resource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291840"/>
            <a:ext cx="868680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Cyril Voyant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Research Director — Mines Paris – PSL, Centre O.I.E., Sophia Antipolis</a:t>
            </a:r>
          </a:p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UE14 — Mines Paris engineering curriculum (English version of the 2026 course)</a:t>
            </a:r>
          </a:p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Applied research project: modelling and forecasting global solar irradiance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5074920"/>
            <a:ext cx="1965960" cy="384048"/>
          </a:xfrm>
          <a:prstGeom prst="roundRect">
            <a:avLst>
              <a:gd name="adj" fmla="val 50000"/>
            </a:avLst>
          </a:prstGeom>
          <a:noFill/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48640" y="5074920"/>
            <a:ext cx="1965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MINES PARIS – PSL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51760" y="5074920"/>
            <a:ext cx="1965960" cy="384048"/>
          </a:xfrm>
          <a:prstGeom prst="roundRect">
            <a:avLst>
              <a:gd name="adj" fmla="val 50000"/>
            </a:avLst>
          </a:prstGeom>
          <a:noFill/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2651760" y="5074920"/>
            <a:ext cx="1965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CENTRE O.I.E.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4879" y="5074920"/>
            <a:ext cx="1965960" cy="384048"/>
          </a:xfrm>
          <a:prstGeom prst="roundRect">
            <a:avLst>
              <a:gd name="adj" fmla="val 50000"/>
            </a:avLst>
          </a:prstGeom>
          <a:noFill/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754879" y="5074920"/>
            <a:ext cx="1965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SOPHIA ANTIPOLIS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806440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2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Cite as: Voyant, C. (2026). Forecasting the intermittent solar resource (UE14 course, English version). Mines Paris – PSL. Licence CC BY 4.0.</a:t>
            </a:r>
          </a:p>
          <a:p>
            <a:pPr marL="0" indent="0">
              <a:lnSpc>
                <a:spcPct val="110000"/>
              </a:lnSpc>
              <a:spcAft>
                <a:spcPts val="2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Web companion with the worked example: cyrilvoyant.github.io/teaching/solar-forecasting-basics.html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Course outline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</a:t>
            </a:r>
          </a:p>
        </p:txBody>
      </p:sp>
      <p:pic>
        <p:nvPicPr>
          <p:cNvPr id="4" name="Picture 3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63040"/>
            <a:ext cx="352044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77240" y="164592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4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9456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Why forecast solar power?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83464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Grid issues, units, the Ajaccio data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79" y="1463040"/>
            <a:ext cx="352044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26279" y="164592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400" b="0" i="0" lang="en-GB">
                <a:solidFill>
                  <a:srgbClr val="018CE1"/>
                </a:solidFill>
                <a:latin typeface="Nunito SemiBold"/>
                <a:ea typeface="Nunito SemiBold"/>
                <a:cs typeface="Nunito SemiBold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79" y="219456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Solar radiation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79" y="283464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Direct, diffuse, atmosphere, Sun position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1463040"/>
            <a:ext cx="352044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275319" y="164592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400" b="0" i="0" lang="en-GB">
                <a:solidFill>
                  <a:srgbClr val="DA33BF"/>
                </a:solidFill>
                <a:latin typeface="Nunito SemiBold"/>
                <a:ea typeface="Nunito SemiBold"/>
                <a:cs typeface="Nunito SemiBold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19" y="219456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Time series and forecasting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19" y="283464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Components, horizon, a first AR(1) model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94760"/>
            <a:ext cx="352044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77240" y="397764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4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452628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Clear sky and clear-sky index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516636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Solis model, CSI, stationarity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97679" y="3794760"/>
            <a:ext cx="352044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526279" y="397764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400" b="0" i="0" lang="en-GB">
                <a:solidFill>
                  <a:srgbClr val="018CE1"/>
                </a:solidFill>
                <a:latin typeface="Nunito SemiBold"/>
                <a:ea typeface="Nunito SemiBold"/>
                <a:cs typeface="Nunito SemiBold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26279" y="452628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AR model and least squares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26279" y="516636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Building X and y, least squares, choosing p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46719" y="3794760"/>
            <a:ext cx="352044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8275319" y="397764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400" b="0" i="0" lang="en-GB">
                <a:solidFill>
                  <a:srgbClr val="DA33BF"/>
                </a:solidFill>
                <a:latin typeface="Nunito SemiBold"/>
                <a:ea typeface="Nunito SemiBold"/>
                <a:cs typeface="Nunito SemiBold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5319" y="452628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Evaluation, ELM and online learning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75319" y="516636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Persistence, metrics, ELM, sliding window, frugality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612648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Appendices: wide-sense stationarity, conditional expectation, AIC/BIC criteria. Glossary and references at the end.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Project 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</a:t>
            </a:r>
          </a:p>
        </p:txBody>
      </p:sp>
      <p:pic>
        <p:nvPicPr>
          <p:cNvPr id="4" name="Picture 3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32588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Context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37360"/>
            <a:ext cx="530352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Solar irradiance is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intermittent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(clouds).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power grid must anticipate photovoltaic production.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Need: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reliable short-term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forecasts (here 1 h).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132588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By the end, you will be able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1737360"/>
            <a:ext cx="530352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compute a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clear-sky index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(CSI);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build and estimate an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AR(p)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model by least squares;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build an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ELM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and measure its variability;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compare models with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persistence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(MAE, RMSE, skill score);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update a model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online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and judge its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frugality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16052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The full chain we will build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85216" y="46634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5216" y="48920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GHI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measurements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793544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830120" y="46634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30120" y="48920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Clear sky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1200" b="0" i="0" baseline="3000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cs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038449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3075025" y="46634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75025" y="48920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CSI index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(difference)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83354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319930" y="46634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19930" y="48920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Centring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y = CSI − μ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528259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564835" y="46634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64835" y="48920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Chronological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split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73164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809740" y="46634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09740" y="48920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Model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P · AR · ELM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18068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8054644" y="46634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54644" y="48920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Forecast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sz="1200" b="0" i="0" baseline="-2500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t+h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262973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9299549" y="46634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299549" y="48920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Forecast GHI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ŷ + μ + GHI</a:t>
            </a:r>
            <a:r>
              <a:rPr sz="1200" b="0" i="0" baseline="3000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cs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507878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10544454" y="46634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44454" y="48920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Evaluation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day · day+night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566928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This chain comes back in every chapter; the current step is highlighted.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Notation (used throughout the course)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</a:t>
            </a:r>
          </a:p>
        </p:txBody>
      </p:sp>
      <p:pic>
        <p:nvPicPr>
          <p:cNvPr id="4" name="Picture 3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325880"/>
          <a:ext cx="5440680" cy="4325112"/>
        </p:xfrm>
        <a:graphic>
          <a:graphicData uri="http://schemas.openxmlformats.org/drawingml/2006/table">
            <a:tbl>
              <a:tblPr firstRow="0" bandRow="0"/>
              <a:tblGrid>
                <a:gridCol w="1600200"/>
                <a:gridCol w="3840480"/>
              </a:tblGrid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Symbol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Meaning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GHI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global horizontal irradiance measured at hour t (Wh/m²)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GHI</a:t>
                      </a:r>
                      <a:r>
                        <a:rPr sz="1300" b="0" i="0" baseline="30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cs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clear-sky GHI (Solis model)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CSI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clear-sky index: 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GHI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− GHI</a:t>
                      </a:r>
                      <a:r>
                        <a:rPr sz="1300" b="0" i="0" baseline="30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cs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 (Wh/m²)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y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centred CSI, the modelled series: 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y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= CSI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− μ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ŷ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t+h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forecast of 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y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 made at t for t + 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h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horizon, in number of steps (1 step = 1 h)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p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number of lags (past values used)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GHI</a:t>
                      </a:r>
                      <a:r>
                        <a:rPr sz="1300" b="0" i="0" baseline="30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fc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t+h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ŷ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t+h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+ μ + GHI</a:t>
                      </a:r>
                      <a:r>
                        <a:rPr sz="1300" b="0" i="0" baseline="30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cs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t+h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; 0 at night or if negative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e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forecast error: 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GHI</a:t>
                      </a:r>
                      <a:r>
                        <a:rPr sz="1300" b="0" i="0" baseline="30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fc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− GHI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μ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mean CSI (training period)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217920" y="1325880"/>
          <a:ext cx="5422391" cy="3931920"/>
        </p:xfrm>
        <a:graphic>
          <a:graphicData uri="http://schemas.openxmlformats.org/drawingml/2006/table">
            <a:tbl>
              <a:tblPr firstRow="0" bandRow="0"/>
              <a:tblGrid>
                <a:gridCol w="1600200"/>
                <a:gridCol w="3822191"/>
              </a:tblGrid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Symbol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Meaning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X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sz="13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input matrix, target vector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w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AR model coefficients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ε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error (unpredictable part)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W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in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sz="13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b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random ELM weights and biases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H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sz="13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β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hidden outputs, output weights, number of neurons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θ</a:t>
                      </a:r>
                      <a:r>
                        <a:rPr sz="1300" b="0" i="0" baseline="-25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z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δ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ω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φ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zenith angle, declination, hour angle, latitude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α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; </a:t>
                      </a: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W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ridge regularization; sliding-window length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N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number of examples (rows of X)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Δt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time step (here 1 h)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576072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Convention: </a:t>
            </a:r>
            <a:r>
              <a:rPr sz="1400" b="1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bold lower case</a:t>
            </a: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 = vector, </a:t>
            </a:r>
            <a:r>
              <a:rPr sz="1400" b="1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bold upper case</a:t>
            </a: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 = matrix, plain = number. Time is always a subscript: </a:t>
            </a:r>
            <a:r>
              <a:rPr sz="1400" b="0" i="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400" b="0" i="0" baseline="-2500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, </a:t>
            </a:r>
            <a:r>
              <a:rPr sz="1400" b="0" i="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400" b="0" i="0" baseline="-2500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t−1</a:t>
            </a: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, </a:t>
            </a:r>
            <a:r>
              <a:rPr sz="1400" b="0" i="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sz="1400" b="0" i="0" baseline="-2500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1 · Why forecast solar power?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Why forecast? Grid and solar production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own_grid_schemat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4206240" cy="30463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472801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The grid operator balances PV, storage, other plants and consumers.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20640" y="1325880"/>
            <a:ext cx="64922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Solar output varies with clouds. To integrate it into the grid, it must be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anticipated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20640" y="2148840"/>
            <a:ext cx="3154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303520" y="2295144"/>
            <a:ext cx="2788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Grid stability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0" y="2608199"/>
            <a:ext cx="2788920" cy="1104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Anticipate production drops to keep the frequency stable.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412480" y="2148840"/>
            <a:ext cx="3154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595359" y="2295144"/>
            <a:ext cx="2788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Storage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59" y="2608199"/>
            <a:ext cx="2788920" cy="1104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Charge or discharge batteries at the right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20640" y="4023360"/>
            <a:ext cx="3154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303520" y="4169664"/>
            <a:ext cx="2788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Supply / demand balance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03520" y="4482719"/>
            <a:ext cx="2788920" cy="1104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Adjust the other plants (hydro, pumped storage*, gas…).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12480" y="4023360"/>
            <a:ext cx="3154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595359" y="4169664"/>
            <a:ext cx="2788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Economic value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5359" y="4482719"/>
            <a:ext cx="2788920" cy="1104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Sell production at the best price and cut operating costs.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20640" y="5943600"/>
            <a:ext cx="6400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* Pumped-storage hydropower: a reversible dam that stores energy by pumping water uphill.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1 · Why forecast solar power?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Irradiance, irradiation and photovoltaic output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6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71600"/>
            <a:ext cx="356616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31520" y="151790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Irradiance (W/m²)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830959"/>
            <a:ext cx="3200400" cy="151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Power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received per m² at a given instant. Example: 1,000 W/m² in full sun at noon.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79" y="1371600"/>
            <a:ext cx="356616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80559" y="151790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Irradiation (Wh/m²)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59" y="1830959"/>
            <a:ext cx="3200400" cy="151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Energy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received per m² over a duration. Over one hour: hourly irradiation in Wh/m² = mean irradiance in W/m².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1371600"/>
            <a:ext cx="3593592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229599" y="1517904"/>
            <a:ext cx="3227832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Our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9" y="1830959"/>
            <a:ext cx="3227832" cy="151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Hourly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GHI in Wh/m². Météo-France files are in J/cm²: 1 J/cm² = 2.78 Wh/m², so Wh/m² = J/cm² / 0.36.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79476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From irradiance to electrical power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51960"/>
            <a:ext cx="475488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85800" y="4251960"/>
            <a:ext cx="4480560" cy="914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8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 ≈ η · S · 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77840" y="4206240"/>
            <a:ext cx="60350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η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module efficiency (≈ 20 %),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S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area (m²),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irradiance on the module (W/m²).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Example: 10 m² under 800 W/m² →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 ≈ 0.20 × 10 × 800 = 1.6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kW.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486400"/>
            <a:ext cx="11094415" cy="6400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77240" y="5486400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Output is proportional to irradiance: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forecasting GHI is forecasting production.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1 · Why forecast solar power?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The dataset: Ajaccio, 1998–2007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7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annee_20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7315200" cy="26628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089334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Hourly GHI measured at Ajaccio in 2007 (Météo-France).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1371600"/>
            <a:ext cx="3474720" cy="3474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Site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Ajaccio (Corsica), 41.9° N, 8.8° E, 4 m.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Variable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hourly GHI (Wh/m²).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Period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1998–2007, i.e. 87,600 hours.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Maximum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1,025 Wh/m².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Daytime mean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368 Wh/m².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5074920"/>
            <a:ext cx="11094415" cy="9144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77240" y="507492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Ten years of measurements: 8 years to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learn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1 year to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tune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the model, 1 year to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test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it (chapter 5).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2 · Solar radiation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Components of global radiation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8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own_radiation_componen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25880"/>
            <a:ext cx="5669280" cy="402630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492240" y="1325880"/>
            <a:ext cx="5148072" cy="1353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675120" y="1472184"/>
            <a:ext cx="4782312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Direct (DNI)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0" y="1785239"/>
            <a:ext cx="4782312" cy="7659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Received straight from the Sun, measured on a surface perpendicular to the rays (</a:t>
            </a:r>
            <a:r>
              <a:rPr sz="1400" b="0" i="1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direct normal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). Dominant under clear sky.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92240" y="2807208"/>
            <a:ext cx="5148072" cy="1353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675120" y="2953512"/>
            <a:ext cx="4782312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Diffuse (DHI)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0" y="3266567"/>
            <a:ext cx="4782312" cy="7659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Scattered by air, aerosols and clouds. Dominant under overcast sky.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92240" y="4288536"/>
            <a:ext cx="5148072" cy="1353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675120" y="4434840"/>
            <a:ext cx="4782312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Reflected (albedo)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5120" y="4747895"/>
            <a:ext cx="4782312" cy="7659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Sent back by the ground. Counts only for a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tilted surface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not for GHI.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349240"/>
            <a:ext cx="5669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θ</a:t>
            </a:r>
            <a:r>
              <a:rPr sz="1300" b="0" i="0" baseline="-2500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: zenith angle (between the Sun and the vertical). GHI = </a:t>
            </a:r>
            <a:r>
              <a:rPr sz="1300" b="0" i="1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Global Horizontal Irradiance</a:t>
            </a: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2 · Solar radiation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Crossing the atmosphere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9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5760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Through the atmosphere, radiation is attenuated by four mechanisms.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278892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31520" y="2066544"/>
            <a:ext cx="24231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Absorption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79599"/>
            <a:ext cx="2423160" cy="11957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Water vapour, ozone, CO₂: part of the energy is absorbed.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1920240"/>
            <a:ext cx="278892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657600" y="2066544"/>
            <a:ext cx="24231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Rayleigh scattering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0" y="2379599"/>
            <a:ext cx="2423160" cy="11957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By air molecules: it makes the sky blue.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840480"/>
            <a:ext cx="278892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31520" y="3986784"/>
            <a:ext cx="24231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Mie scattering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299839"/>
            <a:ext cx="2423160" cy="11957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By aerosols (dust, sea salt, pollution): depends on turbidity.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74720" y="3840480"/>
            <a:ext cx="278892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3657600" y="3986784"/>
            <a:ext cx="24231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Clouds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0" y="4299839"/>
            <a:ext cx="2423160" cy="11957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Reflection, scattering and absorption: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main cause of intermittency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pic>
        <p:nvPicPr>
          <p:cNvPr id="20" name="Picture 19" descr="claire_vs_couver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325880"/>
            <a:ext cx="5120640" cy="314666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492240" y="4527412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Ajaccio, 2007: a clear day and an overcast day.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92240" y="4937760"/>
            <a:ext cx="5148072" cy="9601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720840" y="4937760"/>
            <a:ext cx="4690872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Under overcast sky, GHI drops here to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about 20 %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of its clear-sky value.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2 · Solar radiation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The position of the Sun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10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own_sun_pa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4389120" cy="29918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41834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Solar elevation over the day at Ajaccio, by season.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20640" y="1325880"/>
            <a:ext cx="649224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Zenith angle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θ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between the Sun and the vertical. The larger it is, the thicker the atmosphere crossed.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Declination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δ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angle between the Sun's direction and the equatorial plane; from −23.45° to +23.45° over the year.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Hour angle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ω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15° per hour, zero at solar noon.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Latitude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φ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41.9° at Ajaccio.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20640" y="3794760"/>
            <a:ext cx="6519672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257800" y="3794760"/>
            <a:ext cx="6245352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cos θ</a:t>
            </a:r>
            <a:r>
              <a:rPr sz="20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sz="2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sin φ · sin δ + cos φ · cos δ · cos 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20640" y="4617720"/>
            <a:ext cx="6519672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257800" y="4617720"/>
            <a:ext cx="6245352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</a:t>
            </a:r>
            <a:r>
              <a:rPr sz="20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sz="2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I</a:t>
            </a:r>
            <a:r>
              <a:rPr sz="20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sz="2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· (d</a:t>
            </a:r>
            <a:r>
              <a:rPr sz="20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sz="2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/d)</a:t>
            </a:r>
            <a:r>
              <a:rPr sz="20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2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· cos θ</a:t>
            </a:r>
            <a:r>
              <a:rPr sz="20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20640" y="5440680"/>
            <a:ext cx="6519672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sz="1300" b="0" i="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G</a:t>
            </a:r>
            <a:r>
              <a:rPr sz="1300" b="0" i="0" baseline="-2500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: extraterrestrial radiation; </a:t>
            </a:r>
            <a:r>
              <a:rPr sz="1300" b="0" i="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I</a:t>
            </a:r>
            <a:r>
              <a:rPr sz="1300" b="0" i="0" baseline="-2500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sz="1300" b="0" i="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 ≈ 1361</a:t>
            </a: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 W/m² (solar constant; 1367 in older codes).</a:t>
            </a:r>
          </a:p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The Earth–Sun distance </a:t>
            </a:r>
            <a:r>
              <a:rPr sz="1300" b="0" i="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d</a:t>
            </a: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 varies by ±1.7 %, so </a:t>
            </a:r>
            <a:r>
              <a:rPr sz="1300" b="0" i="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(d</a:t>
            </a:r>
            <a:r>
              <a:rPr sz="1300" b="0" i="0" baseline="-2500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sz="1300" b="0" i="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/d)</a:t>
            </a:r>
            <a:r>
              <a:rPr sz="1300" b="0" i="0" baseline="3000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 varies by ±3.3 %.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2 · Solar radiation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The double seasonality of GHI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11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own_ghi_heat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5120640" cy="32009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627407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Hourly GHI in 2007: hours of the day × days of the year (Ajaccio).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52160" y="1371600"/>
            <a:ext cx="578815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035040" y="1517904"/>
            <a:ext cx="5422392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Daily seasonality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35040" y="1830959"/>
            <a:ext cx="5422392" cy="784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Zero at night, maximum around solar noon: a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24-h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cycle well described by the clear-sky model.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52160" y="2880360"/>
            <a:ext cx="578815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035040" y="3026664"/>
            <a:ext cx="5422392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Annual seasonality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35040" y="3339719"/>
            <a:ext cx="5422392" cy="784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amplitude of the daily cycle changes with the season (declination, day length): a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365-day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cycle.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52160" y="4434840"/>
            <a:ext cx="5788152" cy="11887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080760" y="4434840"/>
            <a:ext cx="5330952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Raw GHI is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not stationary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its mean depends on the hour and the month. Both cycles must be removed before modelling.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3 · Time series and forecasting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What is a time series?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12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5486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 sequence of measurements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y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…, y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of one quantity, taken at a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constant time step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Δt. Here Δt = 1 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Three properties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743200"/>
            <a:ext cx="548640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Regularity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measurements are equally spaced.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Dependence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the past informs the future.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Randomness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each value has an unpredictable part.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29768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What we want for modelling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709160"/>
            <a:ext cx="54864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Stationarity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stable mean and variance over time.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Complete series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no missing values.</a:t>
            </a:r>
          </a:p>
        </p:txBody>
      </p:sp>
      <p:pic>
        <p:nvPicPr>
          <p:cNvPr id="12" name="Picture 11" descr="serie_7jou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1371600"/>
            <a:ext cx="5394960" cy="274710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263640" y="4173567"/>
            <a:ext cx="5394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Ajaccio: one week of hourly GHI.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4572000"/>
            <a:ext cx="5376672" cy="10058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92240" y="4572000"/>
            <a:ext cx="4919472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Raw GHI is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not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stationary (day/night and seasonal cycles): that is the whole point of chapter 4.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3 · Time series and forecasting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Components of a time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13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71600"/>
            <a:ext cx="5440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31520" y="1517904"/>
            <a:ext cx="5074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Trend </a:t>
            </a:r>
            <a:r>
              <a:rPr sz="17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7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830959"/>
            <a:ext cx="5074920" cy="1104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Slow long-term change: increasing, decreasing or none.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371600"/>
            <a:ext cx="5440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55080" y="1517904"/>
            <a:ext cx="5074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Seasonality </a:t>
            </a:r>
            <a:r>
              <a:rPr sz="17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S</a:t>
            </a:r>
            <a:r>
              <a:rPr sz="17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5080" y="1830959"/>
            <a:ext cx="5074920" cy="1104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Regular, repeatable cycles (day, year). Very strong for GHI.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246120"/>
            <a:ext cx="5440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31520" y="3392424"/>
            <a:ext cx="5074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Cycle </a:t>
            </a:r>
            <a:r>
              <a:rPr sz="17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</a:t>
            </a:r>
            <a:r>
              <a:rPr sz="17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705479"/>
            <a:ext cx="5074920" cy="1104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Long, not strictly periodic oscillations (climate phenomena).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246120"/>
            <a:ext cx="5440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355080" y="3392424"/>
            <a:ext cx="5074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Residual </a:t>
            </a:r>
            <a:r>
              <a:rPr sz="17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R</a:t>
            </a:r>
            <a:r>
              <a:rPr sz="17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705479"/>
            <a:ext cx="5074920" cy="1104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Unexplained random part. Ideally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white noise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(independent values, zero mean).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5303520"/>
            <a:ext cx="11094415" cy="7315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530352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For GHI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seasonality dominates, with two cycles (daily and annual).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3 · Time series and forecasting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Decomposing a time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14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Additive model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737360"/>
            <a:ext cx="539496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85800" y="1737360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T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S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C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R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56032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When the amplitude of fluctuations stays constant.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06324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Multiplicative model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474720"/>
            <a:ext cx="539496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85800" y="3474720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T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× S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× C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× R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2976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When the amplitude grows with the level (GHI: small in winter, large in summer).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32588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Why decompose?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30352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Remove trend and seasonality (the part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predictable without effort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keep a residual that is easier to model;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check that this residual looks like white noise.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3566160"/>
            <a:ext cx="5330952" cy="19202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537960" y="3566160"/>
            <a:ext cx="4873752" cy="1920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Link with what follows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subtracting clear-sky GHI,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sz="16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applies the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additive model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both cycles go at once. The ratio (multiplicative model) also exists: chapter 4.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3 · Time series and forecasting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Horizon, time step and types of forecast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15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horizo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25880"/>
            <a:ext cx="6309360" cy="26995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080305"/>
            <a:ext cx="6309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Usual methods by horizon (orders of magnitude).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0" y="1325880"/>
            <a:ext cx="4480560" cy="274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Time step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Δt = 1 h;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horizon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in steps: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 = 1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→ 1 h,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 = 3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→ 3 h.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Direct forecast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one model trained for each horizon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Recursive forecast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forecast t + 1, then feed that forecast back to forecast t + 2, and so 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32320" y="4297680"/>
            <a:ext cx="4507992" cy="11887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360920" y="4297680"/>
            <a:ext cx="4050791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In this course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1-h horizon, direct forecast.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3 · Time series and forecasting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Forecasting: a predictable part and an 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16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417320"/>
            <a:ext cx="11094415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85800" y="1417320"/>
            <a:ext cx="10820095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2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2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f(y</a:t>
            </a:r>
            <a:r>
              <a:rPr sz="2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y</a:t>
            </a:r>
            <a:r>
              <a:rPr sz="2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t−1</a:t>
            </a:r>
            <a:r>
              <a:rPr sz="2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…, y</a:t>
            </a:r>
            <a:r>
              <a:rPr sz="2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t−p+1</a:t>
            </a:r>
            <a:r>
              <a:rPr sz="2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+ ε</a:t>
            </a:r>
            <a:r>
              <a:rPr sz="2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560320"/>
            <a:ext cx="356616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31520" y="270662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The predictable part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019679"/>
            <a:ext cx="3200400" cy="16071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f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sums up what the past tells us about the future. The forecast is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f(y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…, 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t−p+1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79" y="2560320"/>
            <a:ext cx="356616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480559" y="270662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The error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59" y="3019679"/>
            <a:ext cx="3200400" cy="16071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ε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ŷ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is the unpredictable part. If the model is good,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ε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looks like white noise.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19" y="2560320"/>
            <a:ext cx="3593592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29599" y="2706624"/>
            <a:ext cx="3227832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The goal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599" y="3019679"/>
            <a:ext cx="3227832" cy="16071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Choose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f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so that errors are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as small as possible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in mean square.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029200"/>
            <a:ext cx="11094415" cy="9144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77240" y="502920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framework suits GHI: regular measurements and strong hour-to-hour dependence (cloud inertia). Further reading: appendix B.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3 · Time series and forecasting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 first example: the AR(1) model, with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17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71600"/>
            <a:ext cx="576072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85800" y="1371600"/>
            <a:ext cx="54864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w · y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ε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86000"/>
            <a:ext cx="57607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CSI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μ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gap of the CSI to its mean;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w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weight of the last gap.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|w| &lt; 1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the series always returns to its mean.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246120"/>
            <a:ext cx="576072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85800" y="3246120"/>
            <a:ext cx="54864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w</a:t>
            </a:r>
            <a:r>
              <a:rPr sz="2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· y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206240"/>
            <a:ext cx="5760720" cy="17373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77240" y="4206240"/>
            <a:ext cx="5303520" cy="17373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Ajaccio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μ ≈ −33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Wh/m² and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w ≈ 0.84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A cloud: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−300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Wh/m², so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−267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0.84 × (−267) = −224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forecast CSI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= −257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Wh/m²; then −221 and −191 at 2 h and 3 h.</a:t>
            </a:r>
          </a:p>
        </p:txBody>
      </p:sp>
      <p:pic>
        <p:nvPicPr>
          <p:cNvPr id="14" name="Picture 13" descr="ar1_exemp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371600"/>
            <a:ext cx="5029200" cy="30607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583680" y="4487174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The forecast CSI returns to its mean as h grows.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Clear sky and clear-sky index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The clear-sky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18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71600"/>
            <a:ext cx="56692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31520" y="1517904"/>
            <a:ext cx="53035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What is it?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830959"/>
            <a:ext cx="5303520" cy="8299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GHI one would measure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without clouds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given the Sun's position and a clear atmosphere.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926080"/>
            <a:ext cx="566928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31520" y="3072384"/>
            <a:ext cx="53035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Inputs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85439"/>
            <a:ext cx="5303520" cy="11957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site position (latitude, longitude, altitude);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Sun position (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θ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water vapour and aerosols (AOD: aerosol optical depth).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92040"/>
            <a:ext cx="5669280" cy="10515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4892040"/>
            <a:ext cx="5212080" cy="10515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Role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is the reference used to remove the day/night and seasonal cycles.</a:t>
            </a:r>
          </a:p>
        </p:txBody>
      </p:sp>
      <p:pic>
        <p:nvPicPr>
          <p:cNvPr id="15" name="Picture 14" descr="own_beer_lamb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463040"/>
            <a:ext cx="4846320" cy="329301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583680" y="4810916"/>
            <a:ext cx="4846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Beer–Lambert law: intensity decays exponentially with the path length crossed.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Clear sky and clear-sky index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The Solis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19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53949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Solis (Ineichen, 2008) is a simplified version of a radiative-transfer model. It starts from the Beer–Lambert law: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331720"/>
            <a:ext cx="5394960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85800" y="2331720"/>
            <a:ext cx="512064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22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≈ I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· exp(−τ / cos θ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· cos θ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246120"/>
            <a:ext cx="5394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τ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optical depth (air, water vapour, aerosols);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Solis adjusts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τ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and the exponent for water vapour, aerosols and altitude.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343400"/>
            <a:ext cx="5394960" cy="16916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77240" y="4343400"/>
            <a:ext cx="4937760" cy="1691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Settings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rural zone, water column 3.79 cm, AOD 0.16, </a:t>
            </a:r>
            <a:r>
              <a:rPr sz="13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I</a:t>
            </a:r>
            <a:r>
              <a:rPr sz="13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= 1367 W/m².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hourly value is the </a:t>
            </a: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mean of the past hour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the Sun is computed </a:t>
            </a: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at mid-hour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</a:t>
            </a:r>
            <a:r>
              <a:rPr sz="13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ω = (i − 12.5) × 15°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Mean clear-sky error at Ajaccio: ≈ 32 Wh/m².</a:t>
            </a:r>
          </a:p>
        </p:txBody>
      </p:sp>
      <p:pic>
        <p:nvPicPr>
          <p:cNvPr id="13" name="Picture 12" descr="solis_vs_mes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463040"/>
            <a:ext cx="5440680" cy="18237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17920" y="3341610"/>
            <a:ext cx="5440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Ajaccio, 2007: Solis and measurement under clear sky.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Clear sky and clear-sky index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Stationarizing: the clear-sky index (CSI)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20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71600"/>
            <a:ext cx="402336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85800" y="1371600"/>
            <a:ext cx="374904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sz="22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331720"/>
            <a:ext cx="402336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≈ 0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under clear sky, and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 at night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;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negative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under clouds (down to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−GHI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);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mean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μ ≈ −33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Wh/m²: we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centre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it,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CSI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μ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069080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The procedure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480560"/>
            <a:ext cx="402336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1. compute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then the CSI;</a:t>
            </a:r>
          </a:p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2. centre: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CSI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μ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;</a:t>
            </a:r>
          </a:p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3. forecast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;</a:t>
            </a:r>
          </a:p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4. rebuild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fc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ŷ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μ + GHI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(0 at night, never negative).</a:t>
            </a:r>
          </a:p>
        </p:txBody>
      </p:sp>
      <p:pic>
        <p:nvPicPr>
          <p:cNvPr id="12" name="Picture 11" descr="ghi_csi_3jou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1325880"/>
            <a:ext cx="6766560" cy="38301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92040" y="5210871"/>
            <a:ext cx="6766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Ajaccio, 2007: top, GHI; bottom, CSI. The daily cycle has gone from the CSI.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Clear sky and clear-sky index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Two ways to stationarize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21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Solis model removes the cycles in two ways: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874519"/>
            <a:ext cx="5440680" cy="2514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31520" y="2020824"/>
            <a:ext cx="5074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Difference (additive model) — this course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33879"/>
            <a:ext cx="5074920" cy="1927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in Wh/m²;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no division: valid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day and night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(at night, 0 − 0 = 0);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all hours are kept, no filtering.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9632" y="1874519"/>
            <a:ext cx="5440680" cy="2514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382512" y="2020824"/>
            <a:ext cx="5074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Ratio (multiplicative model)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82512" y="2333879"/>
            <a:ext cx="5074920" cy="1927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/ GHI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unitless (≈ 1 under clear sky); widely used in the literature;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at night: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 / 0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undefined; at sunrise and sunset,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≈ 0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values explode;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requires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filtering on solar elevation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(for instance keep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 &gt; 10°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663440"/>
            <a:ext cx="11094415" cy="10972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77240" y="4663440"/>
            <a:ext cx="10637215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For hourly data with nights, the ratio is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poorly suited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we use the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difference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The ratio is also very sensitive to small timestamp offsets and to the filtering thresholds chosen (Voyant et al., 2025a; 2026).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Clear sky and clear-sky index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Is the CSI stationary?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22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stationnarite_mensuel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25880"/>
            <a:ext cx="7406640" cy="25842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3965014"/>
            <a:ext cx="7406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Mean ± standard deviation by month, daytime hours, Ajaccio 1998–2007.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1325880"/>
            <a:ext cx="3410712" cy="3566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GHI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the mean ranges from 163 to 521 Wh/m² depending on the month.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CSI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the mean stays between −105 and −43 Wh/m², close to 0.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CSI standard deviation still varies (97 to 185 Wh/m²): more clouds in spring.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5029200"/>
            <a:ext cx="11094415" cy="8686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77240" y="5029200"/>
            <a:ext cx="10637215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CSI is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approximately stationary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much more than GHI, though not perfectly. Formal definition: appendix A.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Clear sky and clear-sky index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Site variability: the sCV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23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80160"/>
            <a:ext cx="58521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How far does GHI depart, on average, from clear sky? We measure the gap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ε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(the CSI):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057400"/>
            <a:ext cx="58521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85800" y="2057400"/>
            <a:ext cx="5577840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sCV = (√2 / (1 − d)) · √[ Σ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(GHI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sz="16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sz="16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/ Σ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(GHI</a:t>
            </a:r>
            <a:r>
              <a:rPr sz="16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sz="16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154680"/>
            <a:ext cx="585216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Numerator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typical size of the gaps to clear sky (the clouds).</a:t>
            </a:r>
          </a:p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Denominator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typical size of clear-sky GHI.</a:t>
            </a:r>
          </a:p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√2 / (1 − d)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scales the worst case to 1: clear sky, then very overcast, every other hour (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d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= 0.2: even under overcast sky, at least 20 % of clear sky remains).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5166360"/>
            <a:ext cx="5852160" cy="8229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77240" y="5166360"/>
            <a:ext cx="539496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sCV = 0: always clear; sCV = 1: maximum variability.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It does not depend on the horizon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it is a property of the site.</a:t>
            </a:r>
          </a:p>
        </p:txBody>
      </p:sp>
      <p:pic>
        <p:nvPicPr>
          <p:cNvPr id="13" name="Picture 12" descr="scv_mensu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325880"/>
            <a:ext cx="4937760" cy="29700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75120" y="4350793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 1998–2007: sCV and F at 1 h, month by month (Voyant et al., 2026).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75120" y="4617720"/>
            <a:ext cx="4965192" cy="13716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903720" y="4617720"/>
            <a:ext cx="4507992" cy="137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Ajaccio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sCV = 0.52 over 1998–2007.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Winter: 0.8 (changeable sky); July: 0.3 (often clear sky).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Clear sky and clear-sky index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Forecastability: F depends on the horizon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24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80160"/>
            <a:ext cx="57607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 variable series is not necessarily unpredictable: if the gaps to clear sky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last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they can be anticipated.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011680"/>
            <a:ext cx="5760720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ρ(k)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correlation between the clear-sky gap now,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ε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and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hours later,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ε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t+k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(the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memory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of clouds).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ρ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max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(h)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the strongest of these correlations for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between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and 12 h: the memory left when forecasting at horizon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840480"/>
            <a:ext cx="576072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85800" y="3840480"/>
            <a:ext cx="548640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F(h) = 1 − sCV · (1 − ρ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max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(h))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709160"/>
            <a:ext cx="57607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perfect memory (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ρ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max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= 1): F = 1, everything is predictable;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no memory (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ρ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max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= 0): F = 1 − sCV.</a:t>
            </a:r>
          </a:p>
        </p:txBody>
      </p:sp>
      <p:pic>
        <p:nvPicPr>
          <p:cNvPr id="12" name="Picture 11" descr="F_horiz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280160"/>
            <a:ext cx="4754880" cy="31448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675120" y="4479918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 1998–2007: F and remaining memory by horizon (Voyant et al., 2026).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92240" y="4754880"/>
            <a:ext cx="5148072" cy="12801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720840" y="4754880"/>
            <a:ext cx="4690872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 = 0.92 at 1 h, 0.74 at 3 h, 0.53 at 6 h.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atmosphere is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chaotic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cloud memory fades within a few hours. sCV does not move.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Clear sky and clear-sky index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Pre-processing step by step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25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585216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216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GHI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measurements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793544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830120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0120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Clear sky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1200" b="0" i="0" baseline="3000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cs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038449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075025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75025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CSI index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(difference)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83354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319930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9930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Centring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y = CSI − μ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528259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564835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64835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Chronological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split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73164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809740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9740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Model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 · AR · ELM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18068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054644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4644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Forecast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sz="1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262973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9299549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99549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Forecast GHI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 + μ + GHI</a:t>
            </a:r>
            <a:r>
              <a:rPr sz="12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507878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10544454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44454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Evaluation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day · day+night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48640" y="2606040"/>
            <a:ext cx="2670048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731520" y="2752344"/>
            <a:ext cx="230428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1 · Measurements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" y="3065399"/>
            <a:ext cx="2304288" cy="11499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Hourly GHI, converted from J/cm² to Wh/m² (÷ 0.36).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355848" y="2606040"/>
            <a:ext cx="2670048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3538728" y="2752344"/>
            <a:ext cx="230428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2 · Clear sky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538728" y="3065399"/>
            <a:ext cx="2304288" cy="11499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by Solis, Sun at mid-hour, over a typical year.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163055" y="2606040"/>
            <a:ext cx="2670048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6345936" y="2752344"/>
            <a:ext cx="230428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3 · CSI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45936" y="3065399"/>
            <a:ext cx="2304288" cy="11499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every hour.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970263" y="2606040"/>
            <a:ext cx="2670048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9153143" y="2752344"/>
            <a:ext cx="230428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4 · Centring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153143" y="3065399"/>
            <a:ext cx="2304288" cy="11499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CSI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μ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with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μ ≈ −33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Wh/m²: series ready for AR and ELM.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48640" y="4663440"/>
            <a:ext cx="11094415" cy="8686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777240" y="4663440"/>
            <a:ext cx="10637215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With the difference, nights cause no problem (0 − 0 = 0):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no filtering on solar elevation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unlike the ratio.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AR model and least squares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From the AR model to linear regression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26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An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AR(p)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model forecasts the next value from the last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values: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828800"/>
            <a:ext cx="11094415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85800" y="1828800"/>
            <a:ext cx="10820095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w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y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w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y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t−1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… + w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y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t−p+1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ε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88036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Matrix form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291840"/>
            <a:ext cx="5486400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85800" y="3291840"/>
            <a:ext cx="521208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0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sz="3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</a:t>
            </a:r>
            <a:r>
              <a:rPr sz="30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3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</a:t>
            </a:r>
            <a:r>
              <a:rPr sz="30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sz="3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</a:t>
            </a:r>
            <a:r>
              <a:rPr sz="30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2880360"/>
            <a:ext cx="530352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× 1): the values to forecast;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×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): one row per example, with the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lags;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× 1): the coefficients to estimate;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ε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× 1): the errors.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5486400" cy="13716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77240" y="4434840"/>
            <a:ext cx="5029200" cy="137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It is a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multiple linear regression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Since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is centred,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no intercept is needed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AR model and least squares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Building X and y: a worked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27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Five centred CSI values (Wh/m²):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−10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;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−25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;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3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−240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;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4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−180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;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5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−30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Take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 = 2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2011680"/>
          <a:ext cx="5852160" cy="2011680"/>
        </p:xfrm>
        <a:graphic>
          <a:graphicData uri="http://schemas.openxmlformats.org/drawingml/2006/table">
            <a:tbl>
              <a:tblPr firstRow="0" bandRow="0"/>
              <a:tblGrid>
                <a:gridCol w="1188720"/>
                <a:gridCol w="1371600"/>
                <a:gridCol w="1371600"/>
                <a:gridCol w="1920240"/>
              </a:tblGrid>
              <a:tr h="50292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Row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y</a:t>
                      </a:r>
                      <a:r>
                        <a:rPr sz="1600" b="0" i="0" baseline="-25000" lang="en-GB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y</a:t>
                      </a:r>
                      <a:r>
                        <a:rPr sz="1600" b="0" i="0" baseline="-25000" lang="en-GB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t−1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Target </a:t>
                      </a:r>
                      <a:r>
                        <a:rPr sz="1600" b="0" i="0" lang="en-GB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y</a:t>
                      </a:r>
                      <a:r>
                        <a:rPr sz="1600" b="0" i="0" baseline="-25000" lang="en-GB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t+1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t = 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−25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−10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−240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t = 3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−240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−25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−180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t = 4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−180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−240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6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−30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4206240"/>
            <a:ext cx="658368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two middle columns form 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(3 × 2), the last one forms 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(3 × 1).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Each row shifts the previous one by one step.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49440" y="2011680"/>
            <a:ext cx="4690872" cy="23774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178040" y="2011680"/>
            <a:ext cx="4233672" cy="2377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In practice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all hours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are kept, nights included (at night,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 = −μ ≈ 33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). At Ajaccio: 8 years, about 70,000 rows for training.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AR model and least squares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Ordinary least squares (OLS)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28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We look for the 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that minimizes the sum of squared errors: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783080"/>
            <a:ext cx="548640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85800" y="1783080"/>
            <a:ext cx="521208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J(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= ‖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‖</a:t>
            </a:r>
            <a:r>
              <a:rPr sz="19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Σ</a:t>
            </a:r>
            <a:r>
              <a:rPr sz="19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i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(y</a:t>
            </a:r>
            <a:r>
              <a:rPr sz="19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i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9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i</a:t>
            </a:r>
            <a:r>
              <a:rPr sz="19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sz="19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69748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At the minimum, the derivative is zero: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108960"/>
            <a:ext cx="548640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85800" y="3108960"/>
            <a:ext cx="521208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−2 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9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= 0 ⟹ 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9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9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9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977639"/>
            <a:ext cx="54864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Conditions: many more examples than coefficients (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 ≫ p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columns of 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not proportional to each other.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1371600"/>
            <a:ext cx="5330952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46520" y="1371600"/>
            <a:ext cx="5056632" cy="1463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 = (</a:t>
            </a:r>
            <a:r>
              <a:rPr sz="36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36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36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3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sz="36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−1</a:t>
            </a:r>
            <a:r>
              <a:rPr sz="3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</a:t>
            </a:r>
            <a:r>
              <a:rPr sz="36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36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36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3063240"/>
            <a:ext cx="5330952" cy="22860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537960" y="3063240"/>
            <a:ext cx="4873752" cy="22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Exact solution, in one step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no iteration, a single minimum.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Ajaccio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AR(2):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= (0.97; −0.15), computed in 5 ms.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last gap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weighs by far the most.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AR model and least squares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Geometric interpretation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29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projection_m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25880"/>
            <a:ext cx="5105970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17920" y="1371600"/>
            <a:ext cx="539496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1200"/>
              </a:spcAft>
              <a:buClr>
                <a:srgbClr val="2D4DF2"/>
              </a:buClr>
              <a:buFont typeface="Arial"/>
              <a:buChar char="•"/>
            </a:pPr>
            <a:r>
              <a:rPr sz="16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is the point of the “plane of the columns of X”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closest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to </a:t>
            </a:r>
            <a:r>
              <a:rPr sz="16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its orthogonal projection.</a:t>
            </a:r>
          </a:p>
          <a:p>
            <a:pPr marL="256032" indent="-219456">
              <a:lnSpc>
                <a:spcPct val="110000"/>
              </a:lnSpc>
              <a:spcAft>
                <a:spcPts val="12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error </a:t>
            </a:r>
            <a:r>
              <a:rPr sz="16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ε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</a:t>
            </a:r>
            <a:r>
              <a:rPr sz="16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</a:t>
            </a:r>
            <a:r>
              <a:rPr sz="16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is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perpendicular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to this plane.</a:t>
            </a:r>
          </a:p>
          <a:p>
            <a:pPr marL="256032" indent="-219456">
              <a:lnSpc>
                <a:spcPct val="110000"/>
              </a:lnSpc>
              <a:spcAft>
                <a:spcPts val="12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Pythagoras: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‖</a:t>
            </a:r>
            <a:r>
              <a:rPr sz="16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‖</a:t>
            </a:r>
            <a:r>
              <a:rPr sz="16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‖ŷ‖</a:t>
            </a:r>
            <a:r>
              <a:rPr sz="16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‖</a:t>
            </a:r>
            <a:r>
              <a:rPr sz="16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ε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‖</a:t>
            </a:r>
            <a:r>
              <a:rPr sz="16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This is the basis of the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R</a:t>
            </a:r>
            <a:r>
              <a:rPr sz="16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coefficient.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4480560"/>
            <a:ext cx="5422392" cy="10972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446520" y="4480560"/>
            <a:ext cx="4965192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OLS does not “guess” anything: it projects the measurements onto what the inputs can explain.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AR model and least squares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Training, validation,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30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463040"/>
            <a:ext cx="8829812" cy="914400"/>
          </a:xfrm>
          <a:prstGeom prst="roundRect">
            <a:avLst>
              <a:gd name="adj" fmla="val 12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548640" y="1463040"/>
            <a:ext cx="8829812" cy="914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sz="14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Training</a:t>
            </a:r>
          </a:p>
          <a:p>
            <a:pPr algn="ctr"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sz="13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1998 – 2005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424172" y="1463040"/>
            <a:ext cx="1063721" cy="914400"/>
          </a:xfrm>
          <a:prstGeom prst="roundRect">
            <a:avLst>
              <a:gd name="adj" fmla="val 12000"/>
            </a:avLst>
          </a:prstGeom>
          <a:solidFill>
            <a:srgbClr val="018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9424172" y="1463040"/>
            <a:ext cx="1063721" cy="914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sz="14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Validation</a:t>
            </a:r>
          </a:p>
          <a:p>
            <a:pPr algn="ctr"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sz="13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2006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533613" y="1463040"/>
            <a:ext cx="1063721" cy="914400"/>
          </a:xfrm>
          <a:prstGeom prst="roundRect">
            <a:avLst>
              <a:gd name="adj" fmla="val 12000"/>
            </a:avLst>
          </a:prstGeom>
          <a:solidFill>
            <a:srgbClr val="DA33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533613" y="1463040"/>
            <a:ext cx="1063721" cy="914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sz="14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Test</a:t>
            </a:r>
          </a:p>
          <a:p>
            <a:pPr algn="ctr"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sz="13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2007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" y="2606040"/>
            <a:ext cx="11094415" cy="0"/>
          </a:xfrm>
          <a:prstGeom prst="line">
            <a:avLst/>
          </a:prstGeom>
          <a:ln w="19050">
            <a:solidFill>
              <a:srgbClr val="55556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002975" y="269748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time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108960"/>
            <a:ext cx="35661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31520" y="325526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Training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568319"/>
            <a:ext cx="3200400" cy="9671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Coefficients are estimated (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β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97679" y="3108960"/>
            <a:ext cx="35661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480559" y="325526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Validation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80559" y="3568319"/>
            <a:ext cx="3200400" cy="9671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Hyperparameters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 are chosen without touching the test.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46719" y="3108960"/>
            <a:ext cx="35661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229599" y="325526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Test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599" y="3568319"/>
            <a:ext cx="3200400" cy="9671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Performance is measured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once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on data never seen.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4937760"/>
            <a:ext cx="11094415" cy="9601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777240" y="4937760"/>
            <a:ext cx="10637215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Chronological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split, never shuffled: the past is not forecast with the future. After validation, re-estimate on training + validation.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AR model and least squares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Choosing p (1/3): autocorrelation (ACF)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31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acf_c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25880"/>
            <a:ext cx="5577840" cy="35653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946110"/>
            <a:ext cx="5577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ACF of the centred CSI, Ajaccio 1998–2005, all hours.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325880"/>
            <a:ext cx="5212080" cy="2834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ACF(k)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correlation between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and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t−k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the value k hours earlier.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Here ACF(1) = 0.84, ACF(2) = 0.67, ACF(3) = 0.50: it decays slowly.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But this correlation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propagates step by step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if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depends on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t−1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which depends on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t−2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then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and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t−2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are correlated even without a direct link.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4343400"/>
            <a:ext cx="5239512" cy="13716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629400" y="4343400"/>
            <a:ext cx="4782312" cy="137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ACF therefore does not tell how many lags are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really useful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The PACF is needed.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AR model and least squares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Choosing p (2/3): partial autocorrelation (PACF)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32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pacf_c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25880"/>
            <a:ext cx="5577840" cy="35653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946110"/>
            <a:ext cx="5577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PACF of the centred CSI, Ajaccio 1998–2005, all hours.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325880"/>
            <a:ext cx="5212080" cy="274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PACF(k)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once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t−1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…, 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t−k+1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are known, what does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t−k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add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? It is the last coefficient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w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of an AR(k).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 bar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outside the blue band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this lag brings direct information.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For a true AR(p), the PACF vanishes after lag 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4023360"/>
            <a:ext cx="5239512" cy="19202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629400" y="4023360"/>
            <a:ext cx="4782312" cy="1920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Here PACF(1) =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0.84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PACF(2) = −0.15, then values below 0.08: the PACF suggests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 ≈ 2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But with N ≈ 70,000 points, the ±0.007 threshold is tiny: almost everything is “significant”. Significant ≠ useful.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AR model and least squares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Choosing p (3/3): filter or wrapper approach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33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71600"/>
            <a:ext cx="544068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31520" y="1517904"/>
            <a:ext cx="5074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Filter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830959"/>
            <a:ext cx="5074920" cy="1287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look at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data alone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before any model: PACF, AIC / BIC criteria (appendix C);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fast, but indirect.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383280"/>
            <a:ext cx="544068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31520" y="3529584"/>
            <a:ext cx="5074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Wrapper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842639"/>
            <a:ext cx="5074920" cy="147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train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an AR(p) for p = 1 to 12 on 1998–2005;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measure the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forecast error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on validation (2006);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driven by the real objective, but more costly.</a:t>
            </a:r>
          </a:p>
        </p:txBody>
      </p:sp>
      <p:pic>
        <p:nvPicPr>
          <p:cNvPr id="13" name="Picture 12" descr="choix_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325880"/>
            <a:ext cx="5029200" cy="326108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09360" y="4641830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Wrapper approach: validation RMSE (2006, daytime hours) versus 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4846320"/>
            <a:ext cx="5330952" cy="12344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537960" y="4846320"/>
            <a:ext cx="4873752" cy="1234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 = 1: 78.0; p = 2: 77.7; p = 12: 77.3 Wh/m².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Parsimony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the smallest p within 0.5 % of the best, i.e.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 = 2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AR model and least squares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Summary: forecasting GHI with an AR(p)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34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585216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216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GHI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measurements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793544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830120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0120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Clear sky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1200" b="0" i="0" baseline="3000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cs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038449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075025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75025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CSI index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(difference)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83354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319930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9930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Centring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y = CSI − μ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528259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564835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64835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Chronological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split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73164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809740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9740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Model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P · AR · ELM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18068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054644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4644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Forecast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sz="1200" b="0" i="0" baseline="-2500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t+h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262973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9299549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99549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Forecast GHI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ŷ + μ + GHI</a:t>
            </a:r>
            <a:r>
              <a:rPr sz="1200" b="0" i="0" baseline="30000" lang="en-GB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cs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507878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10544454" y="1463040"/>
            <a:ext cx="106202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44454" y="1691640"/>
            <a:ext cx="1062024" cy="576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Evaluation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200" b="0" i="0" lang="en-GB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day · day+night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2560320"/>
            <a:ext cx="7315200" cy="3474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1. Compute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(Solis), then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; centre it: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CSI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μ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2. Split: training / validation / test.</a:t>
            </a:r>
          </a:p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3. Choose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on validation.</a:t>
            </a:r>
          </a:p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4. Build 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and 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; estimate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 = (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−1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5. Forecast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ŵ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with 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(y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…, y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t−p+1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6. Rebuild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fc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ŷ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μ + GHI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; set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 at night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(Sun below the horizon) and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 if the forecast is negative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7. Evaluate on 2007: daytime, then day + night.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138160" y="2560320"/>
            <a:ext cx="3502152" cy="23774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8366760" y="2560320"/>
            <a:ext cx="3044952" cy="2377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Simple, fast, interpretable: it is the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linear reference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to beat.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Reference models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35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8016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Every model must be compared with a simple reference. If it does not do better, it adds nothing.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78308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31520" y="1892807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Simple persistence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31720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“It will be as it is now.”</a:t>
            </a:r>
          </a:p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fc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310128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Ignores the Sun's course.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79" y="178308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480559" y="1892807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Clear sky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59" y="2331720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“It will be sunny.”</a:t>
            </a:r>
          </a:p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fc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0559" y="3310128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Ignores clouds.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19" y="178308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229599" y="1892807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Smart persistence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599" y="2331720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“The sky will stay the same.”</a:t>
            </a:r>
          </a:p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fc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GHI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599" y="3310128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Keeps the same gap to clear sky.</a:t>
            </a:r>
          </a:p>
        </p:txBody>
      </p:sp>
      <p:pic>
        <p:nvPicPr>
          <p:cNvPr id="20" name="Picture 19" descr="references_journ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931920"/>
            <a:ext cx="5589365" cy="2148840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8001000" y="3931920"/>
            <a:ext cx="3639312" cy="9601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229600" y="3931920"/>
            <a:ext cx="3182112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Smart persistence = AR(1) with </a:t>
            </a:r>
            <a:r>
              <a:rPr sz="13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w = 1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</a:t>
            </a: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reference of the skill score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01000" y="4983480"/>
            <a:ext cx="3639312" cy="1143000"/>
          </a:xfrm>
          <a:prstGeom prst="roundRect">
            <a:avLst>
              <a:gd name="adj" fmla="val 18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229600" y="4983480"/>
            <a:ext cx="3182112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Two rules, for every model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1) at night (Sun below the horizon, </a:t>
            </a:r>
            <a:r>
              <a:rPr sz="13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θ</a:t>
            </a:r>
            <a:r>
              <a:rPr sz="13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sz="13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&gt; 90°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), forecast = 0; 2) a negative forecast is replaced by 0.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Measuring the 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36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25880"/>
            <a:ext cx="5394960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85800" y="1325880"/>
            <a:ext cx="512064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e</a:t>
            </a:r>
            <a:r>
              <a:rPr sz="19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sz="19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fc</a:t>
            </a:r>
            <a:r>
              <a:rPr sz="19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sz="19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9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  (forecast error)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057400"/>
            <a:ext cx="5394960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85800" y="2057400"/>
            <a:ext cx="512064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nMBE = [(1/N) Σ e</a:t>
            </a:r>
            <a:r>
              <a:rPr sz="19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] / mean(GHI</a:t>
            </a:r>
            <a:r>
              <a:rPr sz="19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788920"/>
            <a:ext cx="5394960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85800" y="2788920"/>
            <a:ext cx="512064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MAE = (1/N) Σ |e</a:t>
            </a:r>
            <a:r>
              <a:rPr sz="19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9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|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520440"/>
            <a:ext cx="5394960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85800" y="3520440"/>
            <a:ext cx="512064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RMSE = √[(1/N) Σ e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]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 ; 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nRMSE = RMSE / mean(GHI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325880"/>
            <a:ext cx="5303520" cy="3017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nMBE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(bias): &gt; 0 if the model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over-estimates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on average, &lt; 0 if it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under-estimates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Errors of opposite sign cancel: it is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not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 score for ranking models.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MAE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mean error, in Wh/m², easy to interpret.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RMSE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penalizes large errors more (sudden cloud). Always ≥ MAE.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nRMSE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RMSE as % of mean GHI, to compare sites.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43400"/>
            <a:ext cx="11094415" cy="7315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777240" y="434340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Essential check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if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|nMBE| &gt; 1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%, there is probably a problem, or a very poor model. The bias can be removed, provided this is tested; we do not do it here.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94415" cy="731520"/>
          </a:xfrm>
          <a:prstGeom prst="roundRect">
            <a:avLst>
              <a:gd name="adj" fmla="val 18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77240" y="521208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Errors are computed on the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rebuilt GHI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over the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test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year (2007): first on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daytime hours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then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day + night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Always say which!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Comparing with persistence: SS and NICEΣ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37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71600"/>
            <a:ext cx="539496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85800" y="1371600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SS = 1 − RMSE</a:t>
            </a:r>
            <a:r>
              <a:rPr sz="18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model</a:t>
            </a:r>
            <a:r>
              <a:rPr sz="18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/ RMSE</a:t>
            </a:r>
            <a:r>
              <a:rPr sz="18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smart persistence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40280"/>
            <a:ext cx="53949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Skill score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&gt; 0 if smart persistence is beaten, &lt; 0 otherwise.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Looks only at the RMSE.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371600"/>
            <a:ext cx="5330952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446520" y="1371600"/>
            <a:ext cx="5056632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NICE</a:t>
            </a:r>
            <a:r>
              <a:rPr sz="18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sz="18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L</a:t>
            </a:r>
            <a:r>
              <a:rPr sz="18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sz="18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(model) / L</a:t>
            </a:r>
            <a:r>
              <a:rPr sz="18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sz="18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(simple persistence)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2240280"/>
            <a:ext cx="5330952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46520" y="2240280"/>
            <a:ext cx="5056632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((1/N) Σ |e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|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1/k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; 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NICE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Σ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(NICE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NICE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NICE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3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/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3017520"/>
            <a:ext cx="533095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e</a:t>
            </a:r>
            <a:r>
              <a:rPr sz="1300" b="0" i="0" baseline="-2500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300" b="0" i="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sz="1300" b="0" i="0" baseline="3000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fc</a:t>
            </a:r>
            <a:r>
              <a:rPr sz="1300" b="0" i="0" baseline="-2500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300" b="0" i="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sz="1300" b="0" i="0" baseline="-25000" lang="en-GB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: the forecast error (previous slide).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3474720"/>
            <a:ext cx="5330952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k = 1: average errors (MAE); k = 2: RMSE; k = 3: large errors;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NICE</a:t>
            </a:r>
            <a:r>
              <a:rPr sz="1400" b="1" i="0" baseline="3000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Σ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&lt; 1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the model beats simple persistence on all three norms at once.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937760"/>
            <a:ext cx="11094415" cy="10058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777240" y="4937760"/>
            <a:ext cx="10637215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Two different references: SS compares with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smart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persistence,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NICE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Σ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with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simple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persistence (Voyant et al., 2025b).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Results at Ajaccio: 1-hour forecast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38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371600"/>
          <a:ext cx="11091672" cy="3291840"/>
        </p:xfrm>
        <a:graphic>
          <a:graphicData uri="http://schemas.openxmlformats.org/drawingml/2006/table">
            <a:tbl>
              <a:tblPr firstRow="0" bandRow="0"/>
              <a:tblGrid>
                <a:gridCol w="2953512"/>
                <a:gridCol w="1234440"/>
                <a:gridCol w="1371600"/>
                <a:gridCol w="1691640"/>
                <a:gridCol w="1371600"/>
                <a:gridCol w="1097280"/>
                <a:gridCol w="1371600"/>
              </a:tblGrid>
              <a:tr h="54864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Model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RMSE day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nRMSE day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nRMSE day + night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nMBE day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SS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NICE</a:t>
                      </a:r>
                      <a:r>
                        <a:rPr sz="1500" b="0" i="0" baseline="30000" lang="en-GB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Σ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Simple persistence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135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36.4 %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51.5 %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−0.9 %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−0.66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1.00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Clear sky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148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39.9 %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56.4 %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+16.4 %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−0.82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1.06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Smart persistence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82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22.0 %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31.0 %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+1.3 %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0.00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0.59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AR(2)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79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21.3 %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30.1 %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+2.0 %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+0.03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0.58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ELM (L = 50, best draw)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76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20.5 %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28.9 %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+1.1 %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+0.07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0.55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498348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Test 2007. Daytime: 4380 hours, mean GHI 372 Wh/m². Day + night: 8759 hours, mean GHI 186 Wh/m². RMSE in Wh/m²; SS and NICE computed on daytime hours.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440680"/>
            <a:ext cx="11094415" cy="6858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77240" y="5440680"/>
            <a:ext cx="10637215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Smart persistence divides the RMSE of simple persistence by 1.7. AR gains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3 %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over it, ELM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7 %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Daytime only, or day + night?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39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417320"/>
            <a:ext cx="356616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548640" y="1645920"/>
            <a:ext cx="3566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4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79 → 56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560320"/>
            <a:ext cx="3566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AR RMSE (Wh/m²)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79" y="1417320"/>
            <a:ext cx="356616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297679" y="1645920"/>
            <a:ext cx="3566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400" b="0" i="0" lang="en-GB">
                <a:solidFill>
                  <a:srgbClr val="018CE1"/>
                </a:solidFill>
                <a:latin typeface="Nunito SemiBold"/>
                <a:ea typeface="Nunito SemiBold"/>
                <a:cs typeface="Nunito SemiBold"/>
              </a:rPr>
              <a:t>372 → 186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97679" y="2560320"/>
            <a:ext cx="3566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Mean GHI (Wh/m²)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1417320"/>
            <a:ext cx="356616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46719" y="1645920"/>
            <a:ext cx="3566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400" b="0" i="0" lang="en-GB">
                <a:solidFill>
                  <a:srgbClr val="DA33BF"/>
                </a:solidFill>
                <a:latin typeface="Nunito SemiBold"/>
                <a:ea typeface="Nunito SemiBold"/>
                <a:cs typeface="Nunito SemiBold"/>
              </a:rPr>
              <a:t>21 → 30 %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19" y="2560320"/>
            <a:ext cx="3566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AR nRMSE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429000"/>
            <a:ext cx="1097280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At night (Sun below the horizon), every model forecasts 0 by construction and is right: adding these hours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lowers the RMSE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(≈ ÷ √2).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But the mean GHI is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halved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the nRMSE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increases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ranking of models does not change.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120640"/>
            <a:ext cx="11094415" cy="8229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77240" y="51206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An error figure without the list of hours used means nothing: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always state daytime or day + night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The bias (nMBE): effect of the two rules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40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34440"/>
            <a:ext cx="1097280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Rule 1 (night)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when the Sun is below the horizon (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θ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&gt; 90°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), the forecast is 0. 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Rule 2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a negative forecast is replaced by 0.</a:t>
            </a:r>
          </a:p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sz="13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nMBE: mean bias, as % of mean GHI (see “Measuring the error”). Test 2007.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2148840"/>
          <a:ext cx="6035040" cy="2743200"/>
        </p:xfrm>
        <a:graphic>
          <a:graphicData uri="http://schemas.openxmlformats.org/drawingml/2006/table">
            <a:tbl>
              <a:tblPr firstRow="0" bandRow="0"/>
              <a:tblGrid>
                <a:gridCol w="1828800"/>
                <a:gridCol w="1051560"/>
                <a:gridCol w="1051560"/>
                <a:gridCol w="1051560"/>
                <a:gridCol w="1051560"/>
              </a:tblGrid>
              <a:tr h="45720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Model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nMBE no rules, day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nMBE no rules, day + night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nMBE with rules, day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nMBE with rules, day + night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Simple persistence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−0.88 %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0.00 %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−0.88 %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−1.02 %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Clear sky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+16.44 %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+16.28 %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+16.44 %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+16.28 %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Smart persistence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+0.35 %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0.00 %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+1.25 %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+1.11 %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AR(2)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+1.49 %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−0.24 %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+2.02 %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+1.87 %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ELM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+0.69 %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−0.38 %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+1.13 %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2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+0.99 %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12280" y="2148840"/>
            <a:ext cx="482803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How to read this table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12280" y="2606040"/>
            <a:ext cx="4828032" cy="2468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No rules, day + night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both persistences have an nMBE of </a:t>
            </a: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exactly zero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Rule 2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setting negative forecasts to 0 </a:t>
            </a: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raises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the mean (smart persistence: +0.35 % → +1.25 % in daytime).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Rule 1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the nMBE of simple persistence goes from 0 to </a:t>
            </a: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−1.02 %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over day + night (next slide).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Clear sky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+16 %: it always forecasts sunshine.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5166360"/>
            <a:ext cx="11094415" cy="8229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77240" y="516636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An nMBE depends on how it is computed: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always state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daytime or day + night, with or without rules.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Why does persistence go from 0 to −1 %?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41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60" y="1280160"/>
            <a:ext cx="1234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second-to-last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daytime hour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77639" y="1280160"/>
            <a:ext cx="1234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last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daytime hour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0" y="1280160"/>
            <a:ext cx="1234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first</a:t>
            </a:r>
          </a:p>
          <a:p>
            <a:pPr algn="ctr"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night hour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029968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Measurement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51760" y="1920240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2651760" y="1920240"/>
            <a:ext cx="123444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150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977639" y="1920240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977639" y="1920240"/>
            <a:ext cx="123444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43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03520" y="1920240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303520" y="1920240"/>
            <a:ext cx="123444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2688336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Persistence, no rules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651760" y="2578608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651760" y="2578608"/>
            <a:ext cx="123444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…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77639" y="2578608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977639" y="2578608"/>
            <a:ext cx="123444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150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303520" y="2578608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CFD6FC"/>
          </a:solidFill>
          <a:ln w="1587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5303520" y="2578608"/>
            <a:ext cx="123444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43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3346704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With rule 1 (night)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651760" y="3236976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2651760" y="3236976"/>
            <a:ext cx="123444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…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977639" y="3236976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3977639" y="3236976"/>
            <a:ext cx="123444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150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303520" y="3236976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9C9EF"/>
          </a:solidFill>
          <a:ln w="1587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303520" y="3236976"/>
            <a:ext cx="123444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3931920"/>
            <a:ext cx="6035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Values in Wh/m²; 43 Wh/m² = 2007 mean of the last daytime hour.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20840" y="1280160"/>
            <a:ext cx="4919472" cy="3657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No rules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persistence copies the previous hour's measurement. Over the year, each measurement is used once as measurement and once as forecast: the two sums are equal, </a:t>
            </a: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nMBE = 0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With rule 1 (night)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at the first night hour the Sun is below the horizon, so the forecast 43 is replaced by 0. Every day, a forecast of about 43 Wh/m² disappears.</a:t>
            </a:r>
          </a:p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Over the year: 365 × 43 ≈ 15,642 Wh/m², plus 1,008 Wh/m² of small values measured at night: </a:t>
            </a: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16,650 Wh/m²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are missing.</a:t>
            </a:r>
          </a:p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Relative to the GHI measured over the year (1,630,161 Wh/m²): </a:t>
            </a: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1.02 %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hence a day + night nMBE of −1.02 %.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4434840"/>
            <a:ext cx="6035040" cy="15087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777240" y="4434840"/>
            <a:ext cx="5577840" cy="1508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 single hour per day, but it weighs heavily: the day + night mean is only 186 Wh/m², because night hours count as zero.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720840" y="4983480"/>
            <a:ext cx="4919472" cy="960120"/>
          </a:xfrm>
          <a:prstGeom prst="roundRect">
            <a:avLst>
              <a:gd name="adj" fmla="val 18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949440" y="4983480"/>
            <a:ext cx="4462272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rule is physically right (no Sun at night), but it changes the bias.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Forecast and measurement, hour by hour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42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prevision_vs_mes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1325880"/>
            <a:ext cx="9500654" cy="3657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80160" y="5038344"/>
            <a:ext cx="95006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Ajaccio, October 2007: 1-h forecast.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486400"/>
            <a:ext cx="11094415" cy="6400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77240" y="5486400"/>
            <a:ext cx="10637215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Both models follow regular days and miss sudden changes: an arriving cloud cannot be seen in the past.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Limits of the AR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43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54864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AR(p) assumes a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linear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relation between the CSI and its lags. Often enough at short horizons, but not always.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46888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Difficult situations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880360"/>
            <a:ext cx="548640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fast clear / overcast transitions (cloud fronts);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cloud-edge effects (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 &gt; GHI</a:t>
            </a:r>
            <a:r>
              <a:rPr sz="16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very variable sky (cumulus);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nonlinear links between lags.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371600"/>
            <a:ext cx="5330952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492240" y="1517904"/>
            <a:ext cx="4965192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Under-fitting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1830959"/>
            <a:ext cx="4965192" cy="8299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 linear model cannot capture a curved relation, even with many lags.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926080"/>
            <a:ext cx="5330952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92240" y="3072384"/>
            <a:ext cx="4965192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Saturation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3385439"/>
            <a:ext cx="4965192" cy="8299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Beyond some p, adding lags no longer improves anything (slide “Choosing p”).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4526280"/>
            <a:ext cx="5330952" cy="12801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537960" y="4526280"/>
            <a:ext cx="4873752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Idea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transform the inputs nonlinearly, then keep least squares. That is the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ELM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Extreme Learning Machine (ELM): the principle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44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elm_resea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25880"/>
            <a:ext cx="5577840" cy="35174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98217"/>
            <a:ext cx="5577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One-hidden-layer ELM (Huang et al., 2006).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371600"/>
            <a:ext cx="5212080" cy="3017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 neural network with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 single hidden layer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Input weights 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sz="15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in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and biases 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b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are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drawn at random, then frozen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Each neuron applies a nonlinear function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(tanh, sigmoid…).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Only the output weights 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β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are learnt,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by least squares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4526280"/>
            <a:ext cx="5239512" cy="12344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629400" y="4526280"/>
            <a:ext cx="4782312" cy="1234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No gradient back-propagation: training is done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in a single solve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ELM: the formulation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45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lags of each row go through the hidden layer: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783080"/>
            <a:ext cx="11094415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85800" y="1783080"/>
            <a:ext cx="10820095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2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H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g(</a:t>
            </a:r>
            <a:r>
              <a:rPr sz="22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</a:t>
            </a:r>
            <a:r>
              <a:rPr sz="22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sz="22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in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</a:t>
            </a:r>
            <a:r>
              <a:rPr sz="22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b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sz="2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  (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sz="2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× 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sz="2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48640" y="2743200"/>
          <a:ext cx="11091672" cy="1975104"/>
        </p:xfrm>
        <a:graphic>
          <a:graphicData uri="http://schemas.openxmlformats.org/drawingml/2006/table">
            <a:tbl>
              <a:tblPr firstRow="0" bandRow="0"/>
              <a:tblGrid>
                <a:gridCol w="914400"/>
                <a:gridCol w="2743200"/>
                <a:gridCol w="4663440"/>
                <a:gridCol w="2770632"/>
              </a:tblGrid>
              <a:tr h="658368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7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Model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7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Least-squares solution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7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Columns used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7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y</a:t>
                      </a:r>
                      <a:r>
                        <a:rPr sz="17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= 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X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w</a:t>
                      </a:r>
                      <a:r>
                        <a:rPr sz="17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+ 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ε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7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ŵ = (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X</a:t>
                      </a:r>
                      <a:r>
                        <a:rPr sz="1700" b="0" i="0" baseline="30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X</a:t>
                      </a:r>
                      <a:r>
                        <a:rPr sz="17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)</a:t>
                      </a:r>
                      <a:r>
                        <a:rPr sz="1700" b="0" i="0" baseline="30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−1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X</a:t>
                      </a:r>
                      <a:r>
                        <a:rPr sz="1700" b="0" i="0" baseline="30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7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lags of the centred CSI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7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ELM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y</a:t>
                      </a:r>
                      <a:r>
                        <a:rPr sz="17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= 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H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β</a:t>
                      </a:r>
                      <a:r>
                        <a:rPr sz="17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+ 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ε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7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β̂ = (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H</a:t>
                      </a:r>
                      <a:r>
                        <a:rPr sz="1700" b="0" i="0" baseline="30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H</a:t>
                      </a:r>
                      <a:r>
                        <a:rPr sz="17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+ α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I</a:t>
                      </a:r>
                      <a:r>
                        <a:rPr sz="1700" b="0" i="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)</a:t>
                      </a:r>
                      <a:r>
                        <a:rPr sz="1700" b="0" i="0" baseline="30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−1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H</a:t>
                      </a:r>
                      <a:r>
                        <a:rPr sz="1700" b="0" i="0" baseline="30000" lang="en-GB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sz="1700" b="1" i="0" lang="en-GB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y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7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outputs of the L neurons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48640" y="4937760"/>
            <a:ext cx="11094415" cy="10058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77240" y="4937760"/>
            <a:ext cx="10637215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Same equation, only the columns change.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The small term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α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I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</a:t>
            </a:r>
            <a:r>
              <a:rPr sz="1500" b="0" i="1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ridge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regression) stabilizes the solve when L is large; at Ajaccio,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α = 10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−3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ELM: choosing the number of neurons 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46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choix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25880"/>
            <a:ext cx="5486400" cy="36728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053584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Validation RMSE (2006, daytime hours) versus L, for p = 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371600"/>
            <a:ext cx="5212080" cy="2560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 = 5: 85.2 Wh/m² →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under-fitting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 = 50: 75.9 Wh/m².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Beyond, no further gain: 75.8 at L = 200, 75.9 at L = 500 (risk of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over-fitting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4023360"/>
            <a:ext cx="5239512" cy="13716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629400" y="4023360"/>
            <a:ext cx="4782312" cy="137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As for p: test a few values (5 to 500) on validation and keep the smallest near-optimal one. Here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 = 50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ELM: a result that depends on the draw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47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557784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Input weights are random: two trainings give two different models.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Candidate search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make 20 draws and keep the one with the smallest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validation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error (2006).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test (2007) is used only at the end, for the selected draw.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611880"/>
            <a:ext cx="5577840" cy="22860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77240" y="3611880"/>
            <a:ext cx="5120640" cy="22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Selected draw: test nRMSE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20.46 %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20 draws: from 20.37 to 20.51 % (mean 20.45 %).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best on validation is not necessarily the best on test: the gap is small here, but it must be checked.</a:t>
            </a:r>
          </a:p>
        </p:txBody>
      </p:sp>
      <p:pic>
        <p:nvPicPr>
          <p:cNvPr id="10" name="Picture 9" descr="elm_tirag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325880"/>
            <a:ext cx="5212080" cy="32815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00800" y="4662258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Each point: one draw. Validation 2006 (horizontal), test 2007 (vertical).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Giving the model the time: sin / cos encoding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48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58521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Idea: add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calendar variables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known in advance to the lags: the hour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and the day of year </a:t>
            </a: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j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Problem: coded as a number, 23:00 is “far” from 00:00, although they are neighbouring hours.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Solution: place the hour on a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circle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with two variables: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749039"/>
            <a:ext cx="585216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85800" y="3749039"/>
            <a:ext cx="55778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(sin(2π h / 24); cos(2π h / 24))</a:t>
            </a:r>
            <a:r>
              <a:rPr sz="17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  and   </a:t>
            </a:r>
            <a:r>
              <a:rPr sz="17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(sin(2π j / 365); cos(2π j / 365))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709160"/>
            <a:ext cx="5852160" cy="11887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77240" y="4709160"/>
            <a:ext cx="5394960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4 more columns in </a:t>
            </a:r>
            <a:r>
              <a:rPr sz="15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The model then “knows” the hour and the season (Voyant et al., 2025a).</a:t>
            </a:r>
          </a:p>
        </p:txBody>
      </p:sp>
      <p:pic>
        <p:nvPicPr>
          <p:cNvPr id="12" name="Picture 11" descr="sinco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1280160"/>
            <a:ext cx="4615591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Stationarize or give the time? AR and ELM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49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pic>
        <p:nvPicPr>
          <p:cNvPr id="7" name="Picture 6" descr="variant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25880"/>
            <a:ext cx="6035040" cy="35657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946470"/>
            <a:ext cx="6035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Daytime nRMSE, test 2007, same protocol for the 8 variants. “No clear-sky” approach: Voyant et al., 2025a.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766560" y="1371600"/>
          <a:ext cx="4873752" cy="2286000"/>
        </p:xfrm>
        <a:graphic>
          <a:graphicData uri="http://schemas.openxmlformats.org/drawingml/2006/table">
            <a:tbl>
              <a:tblPr firstRow="0" bandRow="0"/>
              <a:tblGrid>
                <a:gridCol w="1325880"/>
                <a:gridCol w="886968"/>
                <a:gridCol w="886968"/>
                <a:gridCol w="886968"/>
                <a:gridCol w="886968"/>
              </a:tblGrid>
              <a:tr h="45720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Inputs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AR(2) nRMSE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AR </a:t>
                      </a:r>
                      <a:r>
                        <a:rPr sz="1300" b="0" i="0" lang="en-GB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NICE</a:t>
                      </a:r>
                      <a:r>
                        <a:rPr sz="1300" b="0" i="0" baseline="30000" lang="en-GB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Σ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ELM nRMSE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ELM </a:t>
                      </a:r>
                      <a:r>
                        <a:rPr sz="1300" b="0" i="0" lang="en-GB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NICE</a:t>
                      </a:r>
                      <a:r>
                        <a:rPr sz="1300" b="0" i="0" baseline="30000" lang="en-GB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Σ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raw GHI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27.6 %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0.76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24.3 %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0.66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GHI + sin/cos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24.6 %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0.68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19.7 %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0.54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CSI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21.3 %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0.58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20.5 %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0.55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CSI + sin/cos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21.0 %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0.57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19.9 %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0.54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6766560" y="3840480"/>
            <a:ext cx="4873752" cy="22402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995160" y="3840480"/>
            <a:ext cx="4416552" cy="2240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AR (linear)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needs the CSI. On raw GHI, even with sin/cos, it does worse than smart persistence.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ELM (nonlinear)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with sin/cos, it learns the Sun's cycle by itself, from raw GHI.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nRMSE and </a:t>
            </a:r>
            <a:r>
              <a:rPr sz="13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NICE</a:t>
            </a:r>
            <a:r>
              <a:rPr sz="13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Σ</a:t>
            </a:r>
            <a:r>
              <a:rPr sz="13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give the same ranking.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AR or ELM? The verdict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50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71600"/>
            <a:ext cx="3566160" cy="2651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31520" y="151790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ELM strengths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830959"/>
            <a:ext cx="3200400" cy="2064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fast training, a single solve;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captures nonlinear relations;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same method (OLS) as 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79" y="1371600"/>
            <a:ext cx="3566160" cy="2651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80559" y="151790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ELM limits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59" y="1830959"/>
            <a:ext cx="3200400" cy="2064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 must be chosen;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result varies with the draw;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less interpretable than AR;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over-fits if L grows large;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needs a lot of data.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1371600"/>
            <a:ext cx="3566160" cy="2651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229599" y="151790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7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At Ajaccio, 1 h ahead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9" y="1830959"/>
            <a:ext cx="3200400" cy="2064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AR(2): 2 coefficients; nRMSE 21.3 %.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ELM: 51 learnt + 150 random; nRMSE 20.5 %.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Skill score SS: +0.03 (AR) versus +0.07 (ELM).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43400"/>
            <a:ext cx="11094415" cy="10058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777240" y="4343400"/>
            <a:ext cx="10637215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About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100 times more coefficients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(learnt + random) for 4 more points of skill score. Is the gain worth the complexity?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Online learning (1/2): the sliding window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51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59" y="1371600"/>
            <a:ext cx="1554480" cy="640080"/>
          </a:xfrm>
          <a:prstGeom prst="roundRect">
            <a:avLst>
              <a:gd name="adj" fmla="val 3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22959" y="1371600"/>
            <a:ext cx="155448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Forecast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395728" y="1691640"/>
            <a:ext cx="329184" cy="0"/>
          </a:xfrm>
          <a:prstGeom prst="line">
            <a:avLst/>
          </a:prstGeom>
          <a:ln w="25400">
            <a:solidFill>
              <a:srgbClr val="2D4DF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743200" y="1371600"/>
            <a:ext cx="1554480" cy="640080"/>
          </a:xfrm>
          <a:prstGeom prst="roundRect">
            <a:avLst>
              <a:gd name="adj" fmla="val 30000"/>
            </a:avLst>
          </a:prstGeom>
          <a:solidFill>
            <a:srgbClr val="018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2743200" y="1371600"/>
            <a:ext cx="155448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Observe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315968" y="1691640"/>
            <a:ext cx="329184" cy="0"/>
          </a:xfrm>
          <a:prstGeom prst="line">
            <a:avLst/>
          </a:prstGeom>
          <a:ln w="25400">
            <a:solidFill>
              <a:srgbClr val="2D4DF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663440" y="1371600"/>
            <a:ext cx="1554480" cy="640080"/>
          </a:xfrm>
          <a:prstGeom prst="roundRect">
            <a:avLst>
              <a:gd name="adj" fmla="val 30000"/>
            </a:avLst>
          </a:prstGeom>
          <a:solidFill>
            <a:srgbClr val="DA33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663440" y="1371600"/>
            <a:ext cx="155448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Update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496312"/>
            <a:ext cx="10972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hour 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91640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2020824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2350008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2679192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3008376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337560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3666744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3995928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4325112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4654296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4983479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5312664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5641848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5971031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654296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DA33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548640" y="3182112"/>
            <a:ext cx="10972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hour t + 1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691640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2020824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2350008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2679192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3008376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3337560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3666744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3995928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4325112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4654296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4983479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5312664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5641848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5971031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4983479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DA33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1691640" y="3794760"/>
            <a:ext cx="47548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blue: the W training hours; pink: the hour to forecast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8640" y="4160520"/>
            <a:ext cx="576072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5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Matrix 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always keeps W rows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the last W hours.</a:t>
            </a:r>
          </a:p>
          <a:p>
            <a:pPr marL="256032" indent="-219456">
              <a:lnSpc>
                <a:spcPct val="110000"/>
              </a:lnSpc>
              <a:spcAft>
                <a:spcPts val="5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Every hour, the newest row is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added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and the oldest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removed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then ridge is re-estimated: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48640" y="5257800"/>
            <a:ext cx="5760720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685800" y="5257800"/>
            <a:ext cx="548640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 = (</a:t>
            </a:r>
            <a:r>
              <a:rPr sz="22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22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2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α</a:t>
            </a:r>
            <a:r>
              <a:rPr sz="22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I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sz="22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−1</a:t>
            </a:r>
            <a:r>
              <a:rPr sz="22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22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2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92240" y="1371600"/>
            <a:ext cx="5148072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Trick: no need to recompute everything. 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← 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+ 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new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new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− 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old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old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Same for the ELM, with 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H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instead of 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492240" y="3291840"/>
            <a:ext cx="5148072" cy="19202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6720840" y="3291840"/>
            <a:ext cx="4690872" cy="1920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Update: 11 µs for AR, 38 µs for the ELM, per hour.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Useful when the system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changes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(drifting sensor, soiled panel, new site): the model forgets the distant past.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Online learning (2/2): which window length?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52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80160"/>
            <a:ext cx="557784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Test 2007: every hour, ridge re-estimated on the last W hours, from 1 month to 2 years.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Short window: follows recent changes… but learns from little data.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2743200"/>
          <a:ext cx="5577840" cy="2688336"/>
        </p:xfrm>
        <a:graphic>
          <a:graphicData uri="http://schemas.openxmlformats.org/drawingml/2006/table">
            <a:tbl>
              <a:tblPr firstRow="0" bandRow="0"/>
              <a:tblGrid>
                <a:gridCol w="1920240"/>
                <a:gridCol w="1828800"/>
                <a:gridCol w="1828800"/>
              </a:tblGrid>
              <a:tr h="384048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Window W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AR(2)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ELM (L = 50)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 month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21.5 %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25.6 %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3 months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21.3 %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21.9 %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6 months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21.3 %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21.2 %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 year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21.3 %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20.9 %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 years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21.3 %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20.7 %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8 years (fixed)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21.3 %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4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20.5 %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</a:tbl>
          </a:graphicData>
        </a:graphic>
      </p:graphicFrame>
      <p:pic>
        <p:nvPicPr>
          <p:cNvPr id="9" name="Picture 8" descr="fenetre_glissan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325880"/>
            <a:ext cx="5303520" cy="325068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55080" y="4631424"/>
            <a:ext cx="5303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Daytime nRMSE over 2007 versus window length.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4892040"/>
            <a:ext cx="5285232" cy="11887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83680" y="4892040"/>
            <a:ext cx="4828032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AR (2 coefficients) works even with 1 month. The ELM (51 coefficients) </a:t>
            </a: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degrades clearly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with a short window: the more parameters a model has, the more data it needs.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Evaluation, ELM and online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Frugality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53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frugal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model reaches good accuracy with little computation, little data and little maintenance.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920240"/>
          <a:ext cx="11091672" cy="2651760"/>
        </p:xfrm>
        <a:graphic>
          <a:graphicData uri="http://schemas.openxmlformats.org/drawingml/2006/table">
            <a:tbl>
              <a:tblPr firstRow="0" bandRow="0"/>
              <a:tblGrid>
                <a:gridCol w="2743200"/>
                <a:gridCol w="2377440"/>
                <a:gridCol w="2377440"/>
                <a:gridCol w="1920240"/>
                <a:gridCol w="1673352"/>
              </a:tblGrid>
              <a:tr h="53035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Model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Learnt coefficients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Training cost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Data needed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nRMSE day (test)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Smart persistence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none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 hour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22.0 %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AR(2)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5 ms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 month is enough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21.3 %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ELM (L = 50)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51 (+ 150 random)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68 ms per draw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several years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20.5 %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AR, 1-month sliding window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11 µs per hour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720 hours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5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21.5 %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47091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Timings measured on a laptop: only the orders of magnitude matter.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5120640"/>
            <a:ext cx="11094415" cy="8686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77240" y="5120640"/>
            <a:ext cx="10637215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right question is not “which model is best?” but “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does the gain justify the cost?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” (computation, data, maintenance, monitoring).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Thank you — your turn: the project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54</a:t>
            </a:r>
          </a:p>
        </p:txBody>
      </p:sp>
      <p:pic>
        <p:nvPicPr>
          <p:cNvPr id="4" name="Picture 3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371600"/>
            <a:ext cx="356616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31520" y="151790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Grid and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812544"/>
            <a:ext cx="3200400" cy="84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Forecasting GHI is forecasting production.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79" y="1371600"/>
            <a:ext cx="356616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480559" y="151790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Radiation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59" y="1812544"/>
            <a:ext cx="3200400" cy="84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Direct, diffuse; Sun position; clouds.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19" y="1371600"/>
            <a:ext cx="356616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29599" y="151790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Time series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9" y="1812544"/>
            <a:ext cx="3200400" cy="84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Components, horizon, AR(1).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971800"/>
            <a:ext cx="356616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31520" y="311810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Clear sky and CSI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412744"/>
            <a:ext cx="3200400" cy="84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Solis; 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 = GHI − GHI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centred.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97679" y="2971800"/>
            <a:ext cx="356616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480559" y="311810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AR and OLS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80559" y="3412744"/>
            <a:ext cx="3200400" cy="84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 = (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−1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sz="14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400" b="1" i="0" lang="en-GB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choice of 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46719" y="2971800"/>
            <a:ext cx="356616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229599" y="3118104"/>
            <a:ext cx="3200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Evaluation, ELM, online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599" y="3412744"/>
            <a:ext cx="3200400" cy="84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Day / day + night, sliding window, frugality.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846320"/>
            <a:ext cx="10972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Cyril Voyant</a:t>
            </a: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— cyril.voyant@minesparis.psl.eu — Mines Paris – PSL, Centre O.I.E.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4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Worked example on the web: cyrilvoyant.github.io/teaching/solar-forecasting-basics.html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Glossary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55</a:t>
            </a:r>
          </a:p>
        </p:txBody>
      </p:sp>
      <p:pic>
        <p:nvPicPr>
          <p:cNvPr id="4" name="Picture 3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325880"/>
          <a:ext cx="5440680" cy="4718304"/>
        </p:xfrm>
        <a:graphic>
          <a:graphicData uri="http://schemas.openxmlformats.org/drawingml/2006/table">
            <a:tbl>
              <a:tblPr firstRow="0" bandRow="0"/>
              <a:tblGrid>
                <a:gridCol w="1371600"/>
                <a:gridCol w="4069080"/>
              </a:tblGrid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Acronym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Meaning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AR(p)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autoregressive model of order p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ACF / PACF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autocorrelation / partial autocorrelation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AIC / BIC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Akaike / Bayesian information criteria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AOD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aerosol optical depth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CSI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clear-sky index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DHI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diffuse horizontal irradiance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DNI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direct normal irradiance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ELM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Extreme Learning Machine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GHI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global horizontal irradiance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MAE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mean absolute error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OLS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ordinary least squares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217920" y="1325880"/>
          <a:ext cx="5422391" cy="4325112"/>
        </p:xfrm>
        <a:graphic>
          <a:graphicData uri="http://schemas.openxmlformats.org/drawingml/2006/table">
            <a:tbl>
              <a:tblPr firstRow="0" bandRow="0"/>
              <a:tblGrid>
                <a:gridCol w="1371600"/>
                <a:gridCol w="4050791"/>
              </a:tblGrid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Acronym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Meaning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NWP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numerical weather prediction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nRMSE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RMSE normalized by mean GHI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RMSE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root mean square error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MBE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mean bias error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sCV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stochastic coefficient of variation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F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forecastability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NICE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score relative to simple persistence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sin / cos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circular encoding of hour and day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skill score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PHS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sz="1300" b="0" i="0" lang="en-GB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pumped-storage hydropower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References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56</a:t>
            </a:r>
          </a:p>
        </p:txBody>
      </p:sp>
      <p:pic>
        <p:nvPicPr>
          <p:cNvPr id="4" name="Picture 3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1094415" cy="5212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Huang G.-B., Zhu Q.-Y., Siew C.-K. (2006). Extreme learning machine: theory and applications. Neurocomputing, 70, 489–501. doi:10.1016/j.neucom.2005.12.126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Ineichen P. (2008). A broadband simplified version of the Solis clear sky model. Solar Energy, 82(8), 758–762. doi:10.1016/j.solener.2008.02.009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Voyant C. et al. (2017). Machine learning methods for solar radiation forecasting: a review. Renewable Energy, 105, 569–582. doi:10.1016/j.renene.2016.12.095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Voyant C. et al. (2022). Benchmarks for solar radiation time series forecasting. Renewable Energy, 191, 747–762. doi:10.1016/j.renene.2022.04.065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Voyant C. et al. (2026). Stochastic coefficient of variation: assessing the variability and forecastability of solar irradiance. Renewable Energy, 256, 123913. doi:10.1016/j.renene.2025.123913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Voyant C., Despotovic M., Notton G., Saint-Drenan Y.-M., Asloune M., Garcia-Gutierrez L. (2025a). On the importance of clearsky model in short-term solar radiation forecasting. Solar Energy, 289, 113490. doi:10.1016/j.solener.2025.113490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Voyant C. et al. (2025b). NICEk metrics: unified and multidimensional framework for evaluating deterministic solar forecasting accuracy. Sustainable Energy Technologies and Assessments, 81, 104588. doi:10.1016/j.seta.2025.104588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Hyndman R. J., Athanasopoulos G. (2021). Forecasting: Principles and Practice, 3rd ed. OTexts. otexts.com/fpp3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Box G. E. P., Jenkins G. M., Reinsel G. C., Ljung G. M. (2015). Time Series Analysis: Forecasting and Control, 5th ed. Wiley.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2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Data: Météo-France, Ajaccio station. All figures and schematics drawn by the author.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Appendices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Appendix A — Wide-sense stationarity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57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 process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(z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is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wide-sense stationary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if: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828800"/>
            <a:ext cx="11094415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85800" y="1828800"/>
            <a:ext cx="10820095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E[z</a:t>
            </a:r>
            <a:r>
              <a:rPr sz="20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] = μ</a:t>
            </a:r>
            <a:r>
              <a:rPr sz="20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(constant)   and   </a:t>
            </a:r>
            <a:r>
              <a:rPr sz="2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Cov(z</a:t>
            </a:r>
            <a:r>
              <a:rPr sz="20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z</a:t>
            </a:r>
            <a:r>
              <a:rPr sz="20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t+k</a:t>
            </a:r>
            <a:r>
              <a:rPr sz="2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= γ(k)</a:t>
            </a:r>
            <a:r>
              <a:rPr sz="20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(depends only on the lag </a:t>
            </a:r>
            <a:r>
              <a:rPr sz="20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sz="20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83464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8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In practice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246120"/>
            <a:ext cx="548640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mean is constant over time;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variance is finite and constant;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dependence between two instants depends only on their gap.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2834640"/>
            <a:ext cx="5330952" cy="21945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537960" y="2834640"/>
            <a:ext cx="4873752" cy="21945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Simple check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plot the mean and standard deviation month by month (slide “Is the CSI stationary?”). Statistical tests exist but are not needed here.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Appendices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Appendix B — The best possible forecast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58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71600"/>
            <a:ext cx="11094415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85800" y="1371600"/>
            <a:ext cx="10820095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E[y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| y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y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t−1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…, y</a:t>
            </a:r>
            <a:r>
              <a:rPr sz="24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t−p+1</a:t>
            </a:r>
            <a:r>
              <a:rPr sz="24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377440"/>
            <a:ext cx="1097280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12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Among all forecasts built from the past, the one that minimizes the mean squared error is the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conditional expectation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the mean of possible futures, given the past.</a:t>
            </a:r>
          </a:p>
          <a:p>
            <a:pPr marL="256032" indent="-219456">
              <a:lnSpc>
                <a:spcPct val="110000"/>
              </a:lnSpc>
              <a:spcAft>
                <a:spcPts val="12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We then write 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ŷ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sz="16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ε</a:t>
            </a:r>
            <a:r>
              <a:rPr sz="1600" b="0" i="0" baseline="-25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predictable part + error, with a zero-mean error.</a:t>
            </a:r>
          </a:p>
          <a:p>
            <a:pPr marL="256032" indent="-219456">
              <a:lnSpc>
                <a:spcPct val="110000"/>
              </a:lnSpc>
              <a:spcAft>
                <a:spcPts val="1200"/>
              </a:spcAft>
              <a:buClr>
                <a:srgbClr val="2D4DF2"/>
              </a:buClr>
              <a:buFont typeface="Arial"/>
              <a:buChar char="•"/>
            </a:pP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An AR(p) model is a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linear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approximation of this expectation; the ELM, a </a:t>
            </a:r>
            <a:r>
              <a:rPr sz="16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nonlinear</a:t>
            </a:r>
            <a:r>
              <a:rPr sz="16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one.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846320"/>
            <a:ext cx="11094415" cy="9144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77240" y="484632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If the model errors form white noise (non-significant error ACF), no usable information is left in the past.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200" b="0" i="0" lang="en-GB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Appendices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3200" b="0" i="0" lang="en-GB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Appendix C — Choosing p with AIC or BIC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1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59</a:t>
            </a:r>
          </a:p>
        </p:txBody>
      </p:sp>
      <p:pic>
        <p:nvPicPr>
          <p:cNvPr id="5" name="Picture 4" descr="logo_mines_ps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428232"/>
            <a:ext cx="705713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19" y="64922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1000" b="0" i="0" lang="en-GB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Cyril Voyant · Mines Paris – PSL · Solar forecasting basics · CC BY 4.0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71600"/>
            <a:ext cx="548640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85800" y="1371600"/>
            <a:ext cx="521208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AIC ≈ N · ln(σ̂</a:t>
            </a:r>
            <a:r>
              <a:rPr sz="22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+ 2(p+1)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286000"/>
            <a:ext cx="548640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85800" y="2286000"/>
            <a:ext cx="521208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BIC ≈ N · ln(σ̂</a:t>
            </a:r>
            <a:r>
              <a:rPr sz="22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22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+ (p+1) · ln 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200400"/>
            <a:ext cx="54864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σ̂</a:t>
            </a:r>
            <a:r>
              <a:rPr sz="1500" b="0" i="0" baseline="30000" lang="en-GB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: variance of the training errors;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keep the p that gives the smallest criterion.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9360" y="1371600"/>
            <a:ext cx="5303520" cy="274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The first term falls as the model fits better; the second </a:t>
            </a:r>
            <a:r>
              <a:rPr sz="1500" b="1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penalizes</a:t>
            </a: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each added coefficient.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BIC penalizes more than AIC: it picks smaller models.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sz="1500" b="0" i="0" lang="en-GB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Advantage: no validation period needed. Drawback: assumes Gaussian errors.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2D4DF2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8618</Words>
  <Application>Microsoft Office PowerPoint</Application>
  <PresentationFormat>Grand écran</PresentationFormat>
  <Paragraphs>995</Paragraphs>
  <Slides>59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59</vt:i4>
      </vt:variant>
    </vt:vector>
  </HeadingPairs>
  <TitlesOfParts>
    <vt:vector size="65" baseType="lpstr">
      <vt:lpstr>Arial</vt:lpstr>
      <vt:lpstr>Nunito SemiBold</vt:lpstr>
      <vt:lpstr>Cambria</vt:lpstr>
      <vt:lpstr>PT Sans</vt:lpstr>
      <vt:lpstr>Cambria Math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Cyril VOYANT</cp:lastModifiedBy>
  <cp:revision>4</cp:revision>
  <dcterms:created xsi:type="dcterms:W3CDTF">2026-09-08T14:13:42Z</dcterms:created>
  <dcterms:modified xsi:type="dcterms:W3CDTF">2026-09-23T21:21:44Z</dcterms:modified>
</cp:coreProperties>
</file>