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2192000" cy="6858000"/>
  <p:notesSz cx="6858000" cy="12192000"/>
  <p:embeddedFontLst>
    <p:embeddedFont>
      <p:font typeface="Cambria" panose="02040503050406030204" pitchFamily="18" charset="0"/>
      <p:regular r:id="rId62"/>
      <p:bold r:id="rId63"/>
      <p:italic r:id="rId64"/>
      <p:boldItalic r:id="rId65"/>
    </p:embeddedFont>
    <p:embeddedFont>
      <p:font typeface="Cambria Math" panose="02040503050406030204" pitchFamily="18" charset="0"/>
      <p:regular r:id="rId66"/>
    </p:embeddedFont>
    <p:embeddedFont>
      <p:font typeface="Nunito SemiBold" pitchFamily="2" charset="0"/>
      <p:regular r:id="rId67"/>
      <p:bold r:id="rId68"/>
    </p:embeddedFont>
    <p:embeddedFont>
      <p:font typeface="PT Sans" panose="020B0503020203020204" pitchFamily="34" charset="0"/>
      <p:regular r:id="rId69"/>
      <p:bold r:id="rId70"/>
      <p:italic r:id="rId7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54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3FF">
              <a:alpha val="75000"/>
            </a:srgbClr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21_Image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695" y="0"/>
            <a:ext cx="457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371600"/>
            <a:ext cx="667512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40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Prévision de la ressource solaire intermittente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246120"/>
            <a:ext cx="658368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Cyril Voyant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professeur — Mines Paris – PSL, Centre O.I.E., Sophia Antipolis</a:t>
            </a:r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UE14 — Cursus ingénieur civil des Mines</a:t>
            </a:r>
          </a:p>
          <a:p>
            <a:pPr marL="0" indent="0">
              <a:lnSpc>
                <a:spcPct val="110000"/>
              </a:lnSpc>
              <a:spcAft>
                <a:spcPts val="10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Projet de recherche appliquée : modéliser et prévoir le rayonnement solaire global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5257800"/>
            <a:ext cx="1965960" cy="384048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5257800"/>
            <a:ext cx="19659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MINES PARIS – PSL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51760" y="5257800"/>
            <a:ext cx="1965960" cy="384048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651760" y="5257800"/>
            <a:ext cx="19659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CENTRE O.I.E.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79" y="5257800"/>
            <a:ext cx="1965960" cy="384048"/>
          </a:xfrm>
          <a:prstGeom prst="roundRect">
            <a:avLst>
              <a:gd name="adj" fmla="val 50000"/>
            </a:avLst>
          </a:prstGeom>
          <a:noFill/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79" y="5257800"/>
            <a:ext cx="19659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SOPHIA ANTIPOLIS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Plan du cours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64592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9456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Pourquoi prévoir le solaire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346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Enjeux pour le réseau, unités, données d'Ajaccio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146304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26279" y="164592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018CE1"/>
                </a:solidFill>
                <a:latin typeface="Nunito SemiBold"/>
                <a:ea typeface="Nunito SemiBold"/>
                <a:cs typeface="Nunito SemiBold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79" y="219456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rayonnement solaire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79" y="28346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Direct, diffus, atmosphère, position du Soleil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146304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19" y="164592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DA33BF"/>
                </a:solidFill>
                <a:latin typeface="Nunito SemiBold"/>
                <a:ea typeface="Nunito SemiBold"/>
                <a:cs typeface="Nunito SemiBold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19" y="219456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Séries temporelles et prévision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28346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Composantes, horizon, premier modèle AR(1)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9476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97764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52628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Ciel clair et indice de ciel clair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16636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Modèle Solis, CSI, stationnarité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79" y="379476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26279" y="397764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018CE1"/>
                </a:solidFill>
                <a:latin typeface="Nunito SemiBold"/>
                <a:ea typeface="Nunito SemiBold"/>
                <a:cs typeface="Nunito SemiBold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79" y="452628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Modèle AR et moindres carrés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6279" y="516636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Construire X et y, moindres carrés, choix de 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19" y="3794760"/>
            <a:ext cx="352044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75319" y="3977640"/>
            <a:ext cx="914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DA33BF"/>
                </a:solidFill>
                <a:latin typeface="Nunito SemiBold"/>
                <a:ea typeface="Nunito SemiBold"/>
                <a:cs typeface="Nunito SemiBold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5319" y="452628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Évaluation, ELM et apprentissage en ligne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19" y="516636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Persistance, métriques, ELM, fenêtre glissante, frugalité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17220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Annexes : stationnarité au sens large, espérance conditionnelle, critères AIC/BIC. Glossaire et références en fin de document.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Objectifs du projet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25880"/>
            <a:ext cx="5303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Contexte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53035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rayonnement solaire est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intermittent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(nuages).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réseau électrique doit anticiper la production photovoltaïque.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Besoin : des prévisions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fiables à court terme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(ici 1 h).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325880"/>
            <a:ext cx="5303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À la fin, vous saurez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737360"/>
            <a:ext cx="530352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calculer un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indice de ciel clair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(CSI)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construire et estimer un modèle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AR(p)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par moindres carrés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construire un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en mesurer la variabilité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comparer des modèles à la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persistance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(MAE, RMSE, score)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mettre à jour un modèle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 ligne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juger sa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frugalité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1605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chaîne complète que nous allons construire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5216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216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Mesures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de GHI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93544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830120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30120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Ciel clair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200" b="0" i="0" baseline="30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38449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075025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75025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Indice CSI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(différence)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83354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19930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9930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Centrage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y = CSI − μ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528259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564835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64835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Découpage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chronologique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773164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09740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09740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Modèle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P · AR · ELM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18068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54644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54644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Prévision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200" b="0" i="0" baseline="-25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t+h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62973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299549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99549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GHI prévu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 + μ + GHI</a:t>
            </a:r>
            <a:r>
              <a:rPr lang="fr-FR" sz="1200" b="0" i="0" baseline="30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07878" y="46177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544454" y="46634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9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44454" y="48920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Évaluation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jour · jour+nuit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566928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Cette chaîne revient à chaque chapitre ; l'étape en cours y est surlignée.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Notations (valables pour tout le cours)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25880"/>
          <a:ext cx="5440680" cy="4383024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Symbole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Signification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rayonnement global horizontal mesuré à l'heure t (Wh/m²)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lang="fr-FR" sz="13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GHI par ciel clair (modèle Solis)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CSI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indice de ciel clair :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− GHI</a:t>
                      </a:r>
                      <a:r>
                        <a:rPr lang="fr-FR" sz="13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 (Wh/m²)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 centré, la série modélisée :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= CSI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− μ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ŷ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prévision de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 faite à t pour t + 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h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horizon, en nombre de pas (1 pas = 1 h)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nombre de retards (valeurs passées utilisées)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lang="fr-FR" sz="13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prévu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ŷ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μ + GHI</a:t>
                      </a:r>
                      <a:r>
                        <a:rPr lang="fr-FR" sz="13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cs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t+h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 ; 0 la nuit ou si négatif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e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erreur de prévision :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GHI</a:t>
                      </a:r>
                      <a:r>
                        <a:rPr lang="fr-FR" sz="13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prévu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− GHI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μ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moyenne du CSI (période d'apprentissage)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17920" y="1325880"/>
          <a:ext cx="5422391" cy="3989832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2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Symbole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Signification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matrice des entrées, vecteur des cibles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w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coefficients du modèle AR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ε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erreur (partie imprévisible)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W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in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b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poids et biais aléatoires de l'ELM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β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sorties cachées, poids de sortie, nb de neurones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θ</a:t>
                      </a:r>
                      <a:r>
                        <a:rPr lang="fr-FR" sz="1300" b="0" i="0" baseline="-25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z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δ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ω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,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φ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angle zénithal, déclinaison, angle horaire, latitude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α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 ; </a:t>
                      </a: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W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régularisation ridge ; longueur de la fenêtre glissante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nombre d'exemples (lignes de X)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Δt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pas de temps (ici 1 h)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607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Convention : </a:t>
            </a:r>
            <a:r>
              <a:rPr lang="fr-FR" sz="1400" b="1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gras minuscule</a:t>
            </a: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= vecteur, </a:t>
            </a:r>
            <a:r>
              <a:rPr lang="fr-FR" sz="1400" b="1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gras majuscule</a:t>
            </a: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= matrice, maigre = nombre. Le temps est toujours en indice : </a:t>
            </a:r>
            <a:r>
              <a:rPr lang="fr-FR" sz="14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4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4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4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4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14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1 · Pourquoi prévoir le solaire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Pourquoi prévoir ? Réseau et production solaire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</a:t>
            </a:r>
          </a:p>
        </p:txBody>
      </p:sp>
      <p:pic>
        <p:nvPicPr>
          <p:cNvPr id="5" name="Picture 4" descr="s04_Image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4206240" cy="32158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642299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Réseau électrique intelligent. Figure : © EPRI, 2009.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0640" y="1325880"/>
            <a:ext cx="6492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production solaire varie avec les nuages. Pour l'intégrer au réseau, il faut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l'anticiper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20640" y="214884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03520" y="2295144"/>
            <a:ext cx="2788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Stabilité du réseau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0" y="2608199"/>
            <a:ext cx="2788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Anticiper les baisses de production pour garder la fréquence stable.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214884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95359" y="2295144"/>
            <a:ext cx="2788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Stockage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59" y="2608199"/>
            <a:ext cx="2788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Charger ou décharger les batteries au bon moment.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20640" y="402336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03520" y="4169664"/>
            <a:ext cx="2788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Équilibre offre / demande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4482719"/>
            <a:ext cx="2788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Ajuster les autres moyens de production (hydraulique, STEP*, gaz…).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0" y="4023360"/>
            <a:ext cx="3154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95359" y="4169664"/>
            <a:ext cx="2788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Valeur économique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59" y="4482719"/>
            <a:ext cx="2788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Vendre la production au meilleur prix et réduire les coûts d'exploitation.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594360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* STEP : station de transfert d'énergie par pompage (barrage réversible).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1 · Pourquoi prévoir le solaire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Irradiance, irradiation et production photovoltaïque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5661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1790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Irradiance (W/m²)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30959"/>
            <a:ext cx="3200400" cy="1515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Puissance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reçue par m² à un instant donné. Exemple : 1 000 W/m² en plein soleil à midi.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1371600"/>
            <a:ext cx="35661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80559" y="151790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Irradiation (Wh/m²)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59" y="1830959"/>
            <a:ext cx="3200400" cy="1515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Énergie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reçue par m² pendant une durée. Sur une heure : irradiation horaire en Wh/m² = irradiance moyenne en W/m².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19" y="1371600"/>
            <a:ext cx="3593592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599" y="1517904"/>
            <a:ext cx="32278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Nos données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9" y="1830959"/>
            <a:ext cx="3227832" cy="1515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GHI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horaire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en Wh/m². Les fichiers Météo-France sont en J/cm² : 1 J/cm² = 2,78 Wh/m², donc Wh/m² = J/cm² / 0,36.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79476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De l'irradiance à la puissance électrique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251960"/>
            <a:ext cx="475488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4251960"/>
            <a:ext cx="448056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 ≈ η · S · 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7840" y="4206240"/>
            <a:ext cx="60350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η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rendement du module (≈ 20 %),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surface (m²),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irradiance sur le module (W/m²).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Exemple : 10 m² sous 800 W/m² →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 ≈ 0,20 × 10 × 800 = 1,6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kW.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486400"/>
            <a:ext cx="11094415" cy="6400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5486400"/>
            <a:ext cx="10637215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production est proportionnelle à l'irradiance :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prévoir le GHI, c'est prévoir la production.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1 · Pourquoi prévoir le solaire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jeu de données : Ajaccio, 1998-2007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7</a:t>
            </a:r>
          </a:p>
        </p:txBody>
      </p:sp>
      <p:pic>
        <p:nvPicPr>
          <p:cNvPr id="5" name="Picture 4" descr="annee_2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7315200" cy="26628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089334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GHI horaire mesuré à Ajaccio en 2007 (Météo-France).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371600"/>
            <a:ext cx="3474720" cy="3474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Site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Ajaccio (Corse), 41,9° N, 8,8° E, 4 m.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Grandeur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GHI horaire (Wh/m²).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Période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1998-2007, soit 87 600 heures.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Maximum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1 025 Wh/m².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Moyenne de jour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368 Wh/m².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07492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074920"/>
            <a:ext cx="10637215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10 ans de mesures : 8 ans pour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apprendre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1 an pour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régler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le modèle, 1 an pour le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tester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(chapitre 5).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Le rayonnement solaire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Composition du rayonnement global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8</a:t>
            </a:r>
          </a:p>
        </p:txBody>
      </p:sp>
      <p:pic>
        <p:nvPicPr>
          <p:cNvPr id="5" name="Picture 4" descr="s10_Image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5669280" cy="282330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492240" y="1325880"/>
            <a:ext cx="5148072" cy="1353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75120" y="1472184"/>
            <a:ext cx="478231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Direct (DNI)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1785239"/>
            <a:ext cx="4782312" cy="765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Reçu directement du Soleil, mesuré sur une surface perpendiculaire aux rayons (</a:t>
            </a:r>
            <a:r>
              <a:rPr lang="fr-FR" sz="1400" b="0" i="1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direct normal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 Dominant par ciel clair.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2240" y="2807208"/>
            <a:ext cx="5148072" cy="1353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75120" y="2953512"/>
            <a:ext cx="478231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Diffus (DHI)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3266567"/>
            <a:ext cx="4782312" cy="765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Diffusé par l'air, les aérosols et les nuages. Dominant par ciel couvert.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4288536"/>
            <a:ext cx="5148072" cy="13533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75120" y="4434840"/>
            <a:ext cx="478231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Réfléchi (albédo)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4747895"/>
            <a:ext cx="4782312" cy="7659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Renvoyé par le sol. Ne compte que pour une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surface inclinée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pas pour le GHI.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34340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Sur une surface horizontale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800600"/>
            <a:ext cx="566928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4800600"/>
            <a:ext cx="53949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 = DNI · cos θ</a:t>
            </a:r>
            <a:r>
              <a:rPr lang="fr-FR" sz="2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DHI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76072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: angle zénithal (angle entre le Soleil et la verticale). GHI = </a:t>
            </a:r>
            <a:r>
              <a:rPr lang="fr-FR" sz="1300" b="0" i="1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Global Horizontal Irradiance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Le rayonnement solaire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traversée de l'atmosphère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7607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 traversant l'atmosphère, le rayonnement est atténué par quatre mécanismes.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066544"/>
            <a:ext cx="2423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Absorption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79599"/>
            <a:ext cx="2423160" cy="1195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Vapeur d'eau, ozone, CO₂ : une partie de l'énergie est absorbée.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192024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0" y="2066544"/>
            <a:ext cx="2423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Diffusion de Rayleigh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379599"/>
            <a:ext cx="2423160" cy="1195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 les molécules d'air : c'est elle qui rend le ciel bleu.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84048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3986784"/>
            <a:ext cx="2423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Diffusion de Mie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299839"/>
            <a:ext cx="2423160" cy="1195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 les aérosols (poussières, sel marin, pollution) : dépend de la turbidité.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74720" y="3840480"/>
            <a:ext cx="278892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57600" y="3986784"/>
            <a:ext cx="2423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Nuages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4299839"/>
            <a:ext cx="2423160" cy="1195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Réflexion, diffusion et absorption :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principale cause d'intermittence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pic>
        <p:nvPicPr>
          <p:cNvPr id="18" name="Picture 17" descr="claire_vs_couver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120640" cy="314666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92240" y="4527412"/>
            <a:ext cx="5120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2007 : une journée claire et une journée couverte.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92240" y="4937760"/>
            <a:ext cx="5148072" cy="9601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720840" y="4937760"/>
            <a:ext cx="4690872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 ciel couvert, le GHI tombe ici à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environ 20 %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de sa valeur ciel clair.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Le rayonnement solaire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position du Soleil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10</a:t>
            </a:r>
          </a:p>
        </p:txBody>
      </p:sp>
      <p:pic>
        <p:nvPicPr>
          <p:cNvPr id="5" name="Picture 4" descr="s12_Image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4206240" cy="2735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162175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Course du Soleil selon la saison.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0640" y="1325880"/>
            <a:ext cx="649224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Angle zénithal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entre le Soleil et la verticale. Plus il est grand, plus l'atmosphère traversée est épaisse.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Déclinaison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δ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angle entre la direction du Soleil et le plan de l'équateur ; de −23,45° à +23,45° au fil de l'année.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Angle horaire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ω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15° par heure, nul au midi solaire.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Latitude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φ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41,9° à Ajaccio.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20640" y="3794760"/>
            <a:ext cx="6519672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57800" y="3794760"/>
            <a:ext cx="624535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cos θ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sin φ · sin δ + cos φ · cos δ · cos 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20640" y="4617720"/>
            <a:ext cx="6519672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257800" y="4617720"/>
            <a:ext cx="6245352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I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(d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/d)</a:t>
            </a:r>
            <a:r>
              <a:rPr lang="fr-FR" sz="20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cos θ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20640" y="5440680"/>
            <a:ext cx="6519672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: rayonnement hors atmosphère ; 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 ≈ 1 361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W/m² (constante solaire ; 1 367 dans les codes plus anciens).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La distance Terre-Soleil 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d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varie de ±1,7 %, donc 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(d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/d)</a:t>
            </a:r>
            <a:r>
              <a:rPr lang="fr-FR" sz="1300" b="0" i="0" baseline="30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varie de ±3,3 %.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2 · Le rayonnement solaire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double saisonnalité du GHI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11</a:t>
            </a:r>
          </a:p>
        </p:txBody>
      </p:sp>
      <p:pic>
        <p:nvPicPr>
          <p:cNvPr id="5" name="Picture 4" descr="s07_Imag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4937760" cy="36651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091605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GHI horaire sur une année : heures du jour × jours de l'année.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52160" y="1371600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517904"/>
            <a:ext cx="54223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Saisonnalité journalière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1830959"/>
            <a:ext cx="5422392" cy="784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Nul la nuit, maximal vers midi solaire : un cycle de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24 h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bien décrit par le modèle ciel clair.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2160" y="2880360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35040" y="3026664"/>
            <a:ext cx="54223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Saisonnalité annuelle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5040" y="3339719"/>
            <a:ext cx="5422392" cy="784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L'amplitude du cycle journalier varie avec la saison (déclinaison, durée du jour) : un cycle de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365 jours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52160" y="4434840"/>
            <a:ext cx="5788152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80760" y="4434840"/>
            <a:ext cx="5330952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GHI brut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n'est pas stationnaire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sa moyenne dépend de l'heure et du mois. Il faut retirer ces deux cycles avant de modéliser.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Séries temporelles et prévision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Qu'est-ce qu'une série temporelle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486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 suite de mesures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d'une même grandeur, prises à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de temps constant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Δt. Ici Δt = 1 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317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Trois propriétés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743200"/>
            <a:ext cx="548640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Régularité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les mesures sont espacées du même pas.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Dépendance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 passé renseigne sur le futur.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Aléa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chaque valeur contient une part imprévisible.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29768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Ce que l'on souhaite pour modéliser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709160"/>
            <a:ext cx="54864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Stationnarité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moyenne et variance stables dans le temps.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Série complète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pas de valeurs manquantes.</a:t>
            </a:r>
          </a:p>
        </p:txBody>
      </p:sp>
      <p:pic>
        <p:nvPicPr>
          <p:cNvPr id="10" name="Picture 9" descr="serie_7jou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1371600"/>
            <a:ext cx="5394960" cy="2599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63640" y="4026263"/>
            <a:ext cx="5394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 : une semaine de GHI horaire.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4572000"/>
            <a:ext cx="5376672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92240" y="4572000"/>
            <a:ext cx="4919472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GHI brut n'est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stationnaire (cycles jour/nuit et saisons) : c'est tout l'objet du chapitre 4.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Séries temporelles et prévision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Les composantes d'une série temporelle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1790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Tendance </a:t>
            </a:r>
            <a:r>
              <a:rPr lang="fr-FR" sz="17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7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30959"/>
            <a:ext cx="5074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Évolution lente sur le long terme : croissante, décroissante ou nulle.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37160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55080" y="151790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Saisonnalité </a:t>
            </a:r>
            <a:r>
              <a:rPr lang="fr-FR" sz="17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</a:t>
            </a:r>
            <a:r>
              <a:rPr lang="fr-FR" sz="17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1830959"/>
            <a:ext cx="5074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Cycles réguliers et reproductibles (jour, année). Très marquée pour le GHI.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24612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339242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Cycle </a:t>
            </a:r>
            <a:r>
              <a:rPr lang="fr-FR" sz="17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</a:t>
            </a:r>
            <a:r>
              <a:rPr lang="fr-FR" sz="17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705479"/>
            <a:ext cx="5074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Oscillations longues, non strictement périodiques (phénomènes climatiques).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3246120"/>
            <a:ext cx="544068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55080" y="339242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Résidu </a:t>
            </a:r>
            <a:r>
              <a:rPr lang="fr-FR" sz="17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R</a:t>
            </a:r>
            <a:r>
              <a:rPr lang="fr-FR" sz="17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3705479"/>
            <a:ext cx="5074920" cy="1104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Partie aléatoire non expliquée. Idéalement un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bruit blanc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(valeurs indépendantes, de moyenne nulle).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303520"/>
            <a:ext cx="11094415" cy="7315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5303520"/>
            <a:ext cx="10637215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Pour le GHI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saisonnalité domine, avec deux cycles (journalier et annuel).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Séries temporelles et prévision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Décomposer une série temporelle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394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Modèle additif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737360"/>
            <a:ext cx="53949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737360"/>
            <a:ext cx="51206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T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S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C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R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560320"/>
            <a:ext cx="5394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Quand l'amplitude des fluctuations reste constante.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063240"/>
            <a:ext cx="5394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Modèle multiplicatif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74720"/>
            <a:ext cx="53949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3474720"/>
            <a:ext cx="51206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T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× S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× C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× R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297680"/>
            <a:ext cx="5394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Quand l'amplitude grandit avec le niveau (cas du GHI : faible l'hiver, forte l'été).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325880"/>
            <a:ext cx="5303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Pourquoi décomposer 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30352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Retirer la tendance et la saisonnalité (partie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prévisible sans effort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garder un résidu plus facile à modéliser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vérifier que ce résidu ressemble à un bruit blanc.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566160"/>
            <a:ext cx="5330952" cy="19202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60" y="3566160"/>
            <a:ext cx="4873752" cy="1920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Lien avec la suite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soustraire le GHI ciel clair,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c'est appliquer le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modèle additif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on retire d'un coup les deux cycles. Le rapport (modèle multiplicatif) existe aussi : chapitre 4.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Séries temporelles et prévision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Horizon, pas de temps et types de prévision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15</a:t>
            </a:r>
          </a:p>
        </p:txBody>
      </p:sp>
      <p:pic>
        <p:nvPicPr>
          <p:cNvPr id="5" name="Picture 4" descr="horiz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6309360" cy="36032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983979"/>
            <a:ext cx="6309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Méthodes usuelles selon l'horizon (ordres de grandeur).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0" y="1325880"/>
            <a:ext cx="4480560" cy="274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de temps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Δt = 1 h ;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horizon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en nombre de pas :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 = 1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→ 1 h,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 = 3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→ 3 h.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Prévision directe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un modèle entraîné pour chaque horizon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Prévision récursive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on prévoit t + 1, puis on réinjecte cette prévision pour t + 2, etc.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0" y="4297680"/>
            <a:ext cx="4507992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60920" y="4297680"/>
            <a:ext cx="4050791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Dans ce cours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horizon 1 h, prévision directe.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Séries temporelles et prévision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Prévoir : une partie prévisible et une erreur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4415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820095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2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f(y</a:t>
            </a:r>
            <a:r>
              <a:rPr lang="fr-FR" sz="2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y</a:t>
            </a:r>
            <a:r>
              <a:rPr lang="fr-FR" sz="2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lang="fr-FR" sz="2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lang="fr-FR" sz="2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+ ε</a:t>
            </a:r>
            <a:r>
              <a:rPr lang="fr-FR" sz="2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560320"/>
            <a:ext cx="356616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270662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partie prévisible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019679"/>
            <a:ext cx="3200400" cy="1607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résume ce que le passé nous apprend sur le futur. La prévision est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f(y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2560320"/>
            <a:ext cx="356616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80559" y="270662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L'erreur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3019679"/>
            <a:ext cx="3200400" cy="1607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ŷ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est la part imprévisible. Si le modèle est bon,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ressemble à un bruit blanc.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2560320"/>
            <a:ext cx="3593592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9" y="2706624"/>
            <a:ext cx="32278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L'objectif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9" y="3019679"/>
            <a:ext cx="3227832" cy="1607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Choisir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pour que les erreurs soient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plus petites possible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en moyenne quadratique.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02920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5029200"/>
            <a:ext cx="10637215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formalisme convient au GHI : mesures régulières et forte dépendance d'une heure à l'autre (inertie des nuages). Pour aller plus loin : annexe B.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3 · Séries temporelles et prévision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Premier exemple : le modèle AR(1), chiffré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76072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w ·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ε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86000"/>
            <a:ext cx="57607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écart du CSI à sa moyenne ;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poids du dernier écart.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|w| &lt; 1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série revient toujours vers sa moyenne.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246120"/>
            <a:ext cx="576072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3246120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w</a:t>
            </a:r>
            <a:r>
              <a:rPr lang="fr-FR" sz="2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206240"/>
            <a:ext cx="5760720" cy="17373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206240"/>
            <a:ext cx="5303520" cy="1737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Ajaccio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μ ≈ −33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 et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 ≈ 0,84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Nuage :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−300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Wh/m², donc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−267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0,84 × (−267) = −224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CSI prévu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= −257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 ; puis −221 et −191 à 2 h et 3 h.</a:t>
            </a:r>
          </a:p>
        </p:txBody>
      </p:sp>
      <p:pic>
        <p:nvPicPr>
          <p:cNvPr id="12" name="Picture 11" descr="ar1_exe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371600"/>
            <a:ext cx="5029200" cy="30581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83680" y="4484649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Le CSI prévu retourne vers sa moyenne quand h augmente.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modèle ciel clair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6692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17904"/>
            <a:ext cx="5303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Qu'est-ce que c'est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30959"/>
            <a:ext cx="5303520" cy="8299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GHI que l'on mesurerait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 l'absence de nuages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compte tenu de la position du Soleil et de l'atmosphère claire.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926080"/>
            <a:ext cx="566928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072384"/>
            <a:ext cx="53035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Entrées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385439"/>
            <a:ext cx="5303520" cy="1195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position du site (latitude, longitude, altitude)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position du Soleil (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vapeur d'eau et aérosols (AOD : épaisseur optique des aérosols).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892040"/>
            <a:ext cx="5669280" cy="10515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4892040"/>
            <a:ext cx="52120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Rôle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sert de référence pour retirer les cycles jour/nuit et saisons.</a:t>
            </a:r>
          </a:p>
        </p:txBody>
      </p:sp>
      <p:pic>
        <p:nvPicPr>
          <p:cNvPr id="13" name="Picture 12" descr="s20_Image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463040"/>
            <a:ext cx="4846320" cy="277490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83680" y="4292813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Loi de Beer-Lambert : l'intensité décroît exponentiellement avec l'épaisseur traversée.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modèle Solis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3949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Solis (Ineichen, 2008) est une version simplifiée d'un modèle de transfert radiatif. L'idée de départ est la loi de Beer-Lambert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31720"/>
            <a:ext cx="539496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2331720"/>
            <a:ext cx="512064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≈ I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· exp(−τ / cos θ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· cos θ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539496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τ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épaisseur optique (air, vapeur d'eau, aérosols)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Solis ajuste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τ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l'exposant selon la vapeur d'eau, les aérosols et l'altitude.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343400"/>
            <a:ext cx="5394960" cy="16916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4343400"/>
            <a:ext cx="4937760" cy="1691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Réglages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zone rurale, colonne d'eau 3,79 cm, AOD 0,16, </a:t>
            </a:r>
            <a:r>
              <a:rPr lang="fr-FR" sz="13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lang="fr-FR" sz="13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0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1 367 W/m².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mesure horaire est la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moyenne de l'heure écoulée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on calcule le Soleil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au milieu de l'heure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3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ω = (i − 12,5) × 15°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Écart moyen par ciel clair à Ajaccio : ≈ 32 Wh/m².</a:t>
            </a:r>
          </a:p>
        </p:txBody>
      </p:sp>
      <p:pic>
        <p:nvPicPr>
          <p:cNvPr id="11" name="Picture 10" descr="solis_vs_mes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463040"/>
            <a:ext cx="5440680" cy="18186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7920" y="3336537"/>
            <a:ext cx="5440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2007 : Solis et mesure par ciel clair.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Stationnariser : l'indice de ciel clair (CSI)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402336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374904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331720"/>
            <a:ext cx="402336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≈ 0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par ciel clair, et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la nuit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négatif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sous les nuages (jusqu'à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moyenne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μ ≈ −33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 : on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centre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06908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démarche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480560"/>
            <a:ext cx="40233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1. calculer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puis le CSI ;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2. centrer :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3. prévoir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4. reconstruire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ŷ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μ + 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(0 la nuit, jamais négatif).</a:t>
            </a:r>
          </a:p>
        </p:txBody>
      </p:sp>
      <p:pic>
        <p:nvPicPr>
          <p:cNvPr id="10" name="Picture 9" descr="ghi_csi_3jou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325880"/>
            <a:ext cx="6766560" cy="38336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892040" y="5214419"/>
            <a:ext cx="6766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2007 : en haut le GHI, en bas le CSI. Le cycle du jour a disparu du CSI.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Deux façons de stationnariser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modèle Solis permet de retirer les cycles de deux manières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74519"/>
            <a:ext cx="544068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02082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Différence (modèle additif) — ce cours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33879"/>
            <a:ext cx="5074920" cy="192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en Wh/m²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de division : valable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 jour comme de nuit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(la nuit, 0 − 0 = 0)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garde toutes les heures, sans filtrage.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874519"/>
            <a:ext cx="5440680" cy="2514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82512" y="202082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Rapport (modèle multiplicatif)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82512" y="2333879"/>
            <a:ext cx="5074920" cy="192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/ 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sans unité (≈ 1 par ciel clair) ; très utilisé dans la littérature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nuit :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/ 0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indéfini ; au lever et au coucher,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≈ 0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valeurs qui explosent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oblige à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filtrer sur la hauteur solaire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(garder par exemple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 &gt; 10°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663440"/>
            <a:ext cx="11094415" cy="10972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4663440"/>
            <a:ext cx="10637215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Pour des données horaires avec nuits, le rapport est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ou peu adapté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nous utilisons la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différence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Le rapport est aussi très sensible aux petits décalages d'horodatage et aux seuils de filtrage choisis (Voyant et al., 2025a ; 2026).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CSI est-il stationnaire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22</a:t>
            </a:r>
          </a:p>
        </p:txBody>
      </p:sp>
      <p:pic>
        <p:nvPicPr>
          <p:cNvPr id="5" name="Picture 4" descr="stationnarite_mensuel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7406640" cy="2584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3965014"/>
            <a:ext cx="7406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Moyenne ± écart-type par mois, heures de jour, Ajaccio 1998-2007.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1325880"/>
            <a:ext cx="3410712" cy="3566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GHI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moyenne va de 163 à 521 Wh/m² selon le mois.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CSI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moyenne reste entre −105 et −43 Wh/m², proche de 0.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L'écart-type du CSI varie encore (97 à 185 Wh/m²) : plus de nuages au printemps.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029200"/>
            <a:ext cx="11094415" cy="8686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029200"/>
            <a:ext cx="10637215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CSI est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approximativement stationnaire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beaucoup plus que le GHI, sans être parfait. Définition formelle : annexe 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Variabilité d'un site : le sCV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585216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Combien le GHI s'écarte-t-il, en moyenne, du ciel clair ? On mesure l'écart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(c'est le CSI)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057400"/>
            <a:ext cx="58521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2057400"/>
            <a:ext cx="557784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sCV = (√2 / (1 − d)) · √[ Σ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(GHI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/ Σ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(GHI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54680"/>
            <a:ext cx="585216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Numérateur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taille typique des écarts au ciel clair (les nuages).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Dénominateur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taille typique du GHI ciel clair.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√2 / (1 − d)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ramène le pire cas à 1 : ciel clair, puis très couvert, une heure sur deux (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d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0,2 : même sous un ciel couvert, il reste au moins 20 % du ciel clair).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166360"/>
            <a:ext cx="5852160" cy="8229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5166360"/>
            <a:ext cx="53949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sCV = 0 : toujours ciel clair ; sCV = 1 : variabilité maximale.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Il ne dépend pas de l'horizon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c'est une propriété du site.</a:t>
            </a:r>
          </a:p>
        </p:txBody>
      </p:sp>
      <p:pic>
        <p:nvPicPr>
          <p:cNvPr id="11" name="Picture 10" descr="scv_mensu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325880"/>
            <a:ext cx="4937760" cy="2970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75120" y="4350793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 1998-2007 : sCV et F à 1 h, mois par mois (Voyant et al., 2026).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4617720"/>
            <a:ext cx="4965192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03720" y="4617720"/>
            <a:ext cx="4507992" cy="1371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Ajaccio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sCV = 0,52 sur 1998-2007.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Hiver : 0,8 (ciel changeant) ; juillet : 0,3 (ciel souvent clair).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Forecastabilité : F dépend de l'horizon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576072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 série variable n'est pas forcément imprévisible : si les écarts au ciel clair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durent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on peut les anticiper.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011680"/>
            <a:ext cx="5760720" cy="228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ρ(k)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corrélation entre l'écart au ciel clair maintenant,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et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heures plus tard,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ε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t+k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(la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mémoire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des nuages).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(h)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plus forte de ces corrélations pour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entre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12 h : ce qu'il reste de mémoire quand on prévoit à l'horizon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840480"/>
            <a:ext cx="576072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3840480"/>
            <a:ext cx="54864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F(h) = 1 − sCV · (1 − ρ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(h))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709160"/>
            <a:ext cx="576072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mémoire parfaite (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1) : F = 1, tout est prévisible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aucune mémoire (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ρ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0) : F = 1 − sCV.</a:t>
            </a:r>
          </a:p>
        </p:txBody>
      </p:sp>
      <p:pic>
        <p:nvPicPr>
          <p:cNvPr id="10" name="Picture 9" descr="F_horiz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280160"/>
            <a:ext cx="4754880" cy="31532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75120" y="4488259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 1998-2007 : F et mémoire restante selon l'horizon (Voyant et al., 2026).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4754880"/>
            <a:ext cx="5148072" cy="12801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20840" y="4754880"/>
            <a:ext cx="4690872" cy="1280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 = 0,92 à 1 h, 0,74 à 3 h, 0,53 à 6 h.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L'atmosphère est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chaotique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mémoire des nuages s'efface en quelques heures. sCV, lui, ne bouge pas.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4 · Ciel clair et indice de ciel clair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pré-traitement pas à pas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5216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216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Mesures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de GHI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9354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30120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0120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Ciel clair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200" b="0" i="0" baseline="30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3844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75025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5025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Indice CSI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(différence)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8335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319930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9930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Centrage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y = CSI − μ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2825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64835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64835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Découpage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chronologique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7316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09740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9740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Modèle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· AR · ELM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1806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54644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4644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Prévision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62973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99549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99549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GHI prévu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 + μ + GHI</a:t>
            </a:r>
            <a:r>
              <a:rPr lang="fr-FR" sz="1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50787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544454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44454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Évaluation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jour · jour+nuit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31520" y="2752344"/>
            <a:ext cx="230428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1 · Mesures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3065399"/>
            <a:ext cx="2304288" cy="1149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GHI horaire, converti de J/cm² en Wh/m² (÷ 0,36).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355848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3538728" y="2752344"/>
            <a:ext cx="230428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2 · Ciel clair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538728" y="3065399"/>
            <a:ext cx="2304288" cy="1149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par Solis, Soleil au milieu de chaque heure, sur une année type.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63055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345936" y="2752344"/>
            <a:ext cx="230428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3 · CSI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45936" y="3065399"/>
            <a:ext cx="2304288" cy="1149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toutes les heures.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970263" y="2606040"/>
            <a:ext cx="2670048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153143" y="2752344"/>
            <a:ext cx="2304288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4 · Centrage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53143" y="3065399"/>
            <a:ext cx="2304288" cy="11499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avec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μ ≈ −33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Wh/m² : série prête pour l'AR et l'ELM.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48640" y="4663440"/>
            <a:ext cx="11094415" cy="8686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77240" y="4663440"/>
            <a:ext cx="10637215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Avec la différence, les nuits ne posent aucun problème (0 − 0 = 0) :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de filtrage sur la hauteur solaire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contrairement au rapport.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Du modèle AR à la régression linéaire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modèle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AR(p)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prévoit la prochaine valeur à partir des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dernières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11094415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828800"/>
            <a:ext cx="10820095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w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w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… + w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ε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8803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Écriture matricielle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91840"/>
            <a:ext cx="54864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3291840"/>
            <a:ext cx="5212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0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3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lang="fr-FR" sz="30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3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fr-FR" sz="30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3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</a:t>
            </a:r>
            <a:r>
              <a:rPr lang="fr-FR" sz="30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2880360"/>
            <a:ext cx="530352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1) : les valeurs à prévoir 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: une ligne par exemple, avec les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retards 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1) : les coefficients à estimer ;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1) : les erreurs.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434840"/>
            <a:ext cx="5486400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4434840"/>
            <a:ext cx="5029200" cy="1371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C'est une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régression linéaire multiple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Comme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est centré,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besoin de constante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Construire X et y : un exemple chiffré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Cinq valeurs de CSI centré (Wh/m²) :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−10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−25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3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−240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4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−180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5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−30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On prend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 = 2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2011680"/>
          <a:ext cx="5852160" cy="201168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Ligne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lang="fr-FR" sz="1600" b="0" i="0" baseline="-250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lang="fr-FR" sz="1600" b="0" i="0" baseline="-250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t−1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Cible </a:t>
                      </a:r>
                      <a:r>
                        <a:rPr lang="fr-FR" sz="1600" b="0" i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y</a:t>
                      </a:r>
                      <a:r>
                        <a:rPr lang="fr-FR" sz="1600" b="0" i="0" baseline="-250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t+1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 = 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−240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 = 3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−240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−25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−180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t = 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−180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−240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6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4206240"/>
            <a:ext cx="658368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deux colonnes du milieu forment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(3 × 2), la dernière forme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(3 × 1).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Chaque ligne décale la précédente d'un pas.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9440" y="2011680"/>
            <a:ext cx="4690872" cy="2377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78040" y="2011680"/>
            <a:ext cx="4233672" cy="23774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 pratique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on garde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toutes les heures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nuits comprises (la nuit,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 = −μ ≈ 33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 À Ajaccio : 8 ans, soit environ 70 000 lignes pour l'apprentissage.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Les moindres carrés ordinaires (MCO)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cherche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qui rend la somme des erreurs au carré minimale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54864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783080"/>
            <a:ext cx="521208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J(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= ‖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Xw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Σ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(y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69748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Au minimum, la dérivée est nulle 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108960"/>
            <a:ext cx="54864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3108960"/>
            <a:ext cx="521208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−2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Xw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= 0 ⟹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977639"/>
            <a:ext cx="54864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Conditions : beaucoup plus d'exemples que de coefficients (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 ≫ p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colonnes de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non proportionnelles entre elles.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1371600"/>
            <a:ext cx="5330952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1371600"/>
            <a:ext cx="5056632" cy="1463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lang="fr-FR" sz="3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3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3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3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3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lang="fr-FR" sz="3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fr-FR" sz="3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3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3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063240"/>
            <a:ext cx="5330952" cy="22860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3063240"/>
            <a:ext cx="4873752" cy="2286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Solution exacte, en une seule fois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pas d'itération, un seul minimum.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Ajaccio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AR(2) :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= (0,97 ; −0,15), calculé en 6 ms.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dernier écart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pèse de loin le plus.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Interprétation géométrique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29</a:t>
            </a:r>
          </a:p>
        </p:txBody>
      </p:sp>
      <p:pic>
        <p:nvPicPr>
          <p:cNvPr id="5" name="Picture 4" descr="projection_mc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4206240" cy="4206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7920" y="1371600"/>
            <a:ext cx="5394960" cy="2926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est le point du « plan des colonnes de X » le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plus proche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de </a:t>
            </a: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c'est sa projection orthogonale.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L'erreur </a:t>
            </a: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</a:t>
            </a: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</a:t>
            </a: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est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perpendiculaire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à ce plan.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Pythagore :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‖ŷ‖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‖</a:t>
            </a:r>
            <a:r>
              <a:rPr lang="fr-FR" sz="16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ε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‖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C'est la base du coefficient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R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4480560"/>
            <a:ext cx="5422392" cy="10972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4480560"/>
            <a:ext cx="4965192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MCO ne « devinent » rien : ils projettent les mesures sur ce que les entrées permettent d'expliquer.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Apprentissage, validation,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8829812" cy="914400"/>
          </a:xfrm>
          <a:prstGeom prst="roundRect">
            <a:avLst>
              <a:gd name="adj" fmla="val 12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8829812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4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Apprentissage</a:t>
            </a:r>
          </a:p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3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1998 – 2005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424172" y="1463040"/>
            <a:ext cx="1063721" cy="914400"/>
          </a:xfrm>
          <a:prstGeom prst="roundRect">
            <a:avLst>
              <a:gd name="adj" fmla="val 12000"/>
            </a:avLst>
          </a:prstGeom>
          <a:solidFill>
            <a:srgbClr val="018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24172" y="1463040"/>
            <a:ext cx="1063721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4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Validation</a:t>
            </a:r>
          </a:p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3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2006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33613" y="1463040"/>
            <a:ext cx="1063721" cy="914400"/>
          </a:xfrm>
          <a:prstGeom prst="roundRect">
            <a:avLst>
              <a:gd name="adj" fmla="val 12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33613" y="1463040"/>
            <a:ext cx="1063721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4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Test</a:t>
            </a:r>
          </a:p>
          <a:p>
            <a:pPr marL="0" indent="0" algn="ctr">
              <a:lnSpc>
                <a:spcPct val="110000"/>
              </a:lnSpc>
              <a:spcAft>
                <a:spcPts val="0"/>
              </a:spcAft>
              <a:buNone/>
            </a:pPr>
            <a:r>
              <a:rPr lang="fr-FR" sz="13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2007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8640" y="2606040"/>
            <a:ext cx="11094415" cy="0"/>
          </a:xfrm>
          <a:prstGeom prst="line">
            <a:avLst/>
          </a:prstGeom>
          <a:ln w="19050">
            <a:solidFill>
              <a:srgbClr val="55556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002975" y="2697480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temps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08960"/>
            <a:ext cx="35661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325526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Apprentissage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568319"/>
            <a:ext cx="3200400" cy="967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estime les coefficients (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β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79" y="3108960"/>
            <a:ext cx="35661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480559" y="325526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Validation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0559" y="3568319"/>
            <a:ext cx="3200400" cy="967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choisit les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hyperparamètres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sans toucher au test.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19" y="3108960"/>
            <a:ext cx="35661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9" y="325526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Test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9" y="3568319"/>
            <a:ext cx="3200400" cy="967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mesure la performance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 seule fois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sur des données jamais vues.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937760"/>
            <a:ext cx="11094415" cy="9601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4937760"/>
            <a:ext cx="10637215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Découpage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chronologique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jamais mélangé : on ne prévoit pas le passé avec le futur. Après validation, on ré-estime sur apprentissage + validation.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Choisir p (1/3) : autocorrélation (ACF)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31</a:t>
            </a:r>
          </a:p>
        </p:txBody>
      </p:sp>
      <p:pic>
        <p:nvPicPr>
          <p:cNvPr id="5" name="Picture 4" descr="acf_c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5577840" cy="35653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94611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ACF du CSI centré, Ajaccio 1998-2005, toutes les heures.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325880"/>
            <a:ext cx="5212080" cy="2834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ACF(k)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corrélation entre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t−k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la valeur k heures avant.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Ici ACF(1) = 0,84, ACF(2) = 0,67, ACF(3) = 0,50 : elle décroît lentement.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Mais cette corrélation se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transmet de proche en proche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si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dépend de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qui dépend de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t−2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alors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t−2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sont corrélés même sans lien direct.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4343400"/>
            <a:ext cx="5239512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4343400"/>
            <a:ext cx="4782312" cy="1371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L'ACF ne dit donc pas combien de retards sont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vraiment utiles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Il faut la PACF.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Choisir p (2/3) : autocorrélation partielle (PACF)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32</a:t>
            </a:r>
          </a:p>
        </p:txBody>
      </p:sp>
      <p:pic>
        <p:nvPicPr>
          <p:cNvPr id="5" name="Picture 4" descr="pacf_cs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5577840" cy="35653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94611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PACF du CSI centré, Ajaccio 1998-2005, toutes les heures.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325880"/>
            <a:ext cx="5212080" cy="274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PACF(k)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une fois connus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t−k+1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que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rajoute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t−k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? C'est le dernier coefficient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d'un AR(k).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 barre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hors de la zone bleue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ce retard apporte une information directe.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Pour un vrai AR(p), la PACF s'annule après le retard 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4023360"/>
            <a:ext cx="5239512" cy="19202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4023360"/>
            <a:ext cx="4782312" cy="1920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Ici PACF(1) =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0,84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PACF(2) = −0,15, puis des valeurs sous 0,08 : la PACF suggère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≈ 2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Mais avec N ≈ 70 000 points, le seuil ±0,007 est minuscule : presque tout est « significatif ». Significatif ≠ utile.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Choisir p (3/3) : approche filtre ou approche enveloppe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4406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1790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Filtre (filter)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30959"/>
            <a:ext cx="5074920" cy="12871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regarde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données seules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avant tout modèle : PACF, critères AIC / BIC (annexe C)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rapide, mais indirect.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383280"/>
            <a:ext cx="5440680" cy="2057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529584"/>
            <a:ext cx="50749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Enveloppe (wrapper)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842639"/>
            <a:ext cx="5074920" cy="147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entraîne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un AR(p) pour p = 1 à 12 sur 1998-2005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mesure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l'erreur de prévision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sur la validation (2006)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guidé par l'objectif réel, mais plus coûteux.</a:t>
            </a:r>
          </a:p>
        </p:txBody>
      </p:sp>
      <p:pic>
        <p:nvPicPr>
          <p:cNvPr id="11" name="Picture 10" descr="choix_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325880"/>
            <a:ext cx="5029200" cy="32610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09360" y="464183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Approche enveloppe : RMSE de validation (2006, heures de jour) selon 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846320"/>
            <a:ext cx="5330952" cy="1234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60" y="4846320"/>
            <a:ext cx="4873752" cy="12344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= 1 : 78,0 ; p = 2 : 77,7 ; p = 12 : 77,3 Wh/m².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Parcimonie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 plus petit p à moins de 0,5 % du meilleur, soit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 = 2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5 · Modèle AR et moindres carrés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Récapitulatif : prévoir le GHI avec un AR(p)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5216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216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Mesures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de GHI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9354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830120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0120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Ciel clair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200" b="0" i="0" baseline="30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3844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75025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5025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Indice CSI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(différence)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8335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319930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9930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Centrage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y = CSI − μ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28259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64835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64835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Découpage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chronologique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73164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09740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9740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Modèle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P · AR · ELM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1806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54644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4644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Prévision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200" b="0" i="0" baseline="-25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t+h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262973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99549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99549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GHI prévu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ŷ + μ + GHI</a:t>
            </a:r>
            <a:r>
              <a:rPr lang="fr-FR" sz="1200" b="0" i="0" baseline="30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cs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507878" y="1417320"/>
            <a:ext cx="1135176" cy="868680"/>
          </a:xfrm>
          <a:prstGeom prst="roundRect">
            <a:avLst>
              <a:gd name="adj" fmla="val 15000"/>
            </a:avLst>
          </a:prstGeom>
          <a:solidFill>
            <a:srgbClr val="2D4DF2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544454" y="1463040"/>
            <a:ext cx="1062024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44454" y="1691640"/>
            <a:ext cx="1062024" cy="5760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Évaluation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200" b="0" i="0">
                <a:solidFill>
                  <a:srgbClr val="FFFFFF"/>
                </a:solidFill>
                <a:latin typeface="PT Sans"/>
                <a:ea typeface="PT Sans"/>
                <a:cs typeface="PT Sans"/>
              </a:rPr>
              <a:t>jour · jour+nuit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2560320"/>
            <a:ext cx="7315200" cy="3474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1. Calculer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(Solis), puis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le centrer :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CSI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μ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2. Découper : apprentissage / validation / test.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3. Choisir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sur la validation.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4. Construire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estimer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5. Prévoir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ŵ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avec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(y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6. Reconstruire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ŷ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μ + GHI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mettre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la nuit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(Soleil sous l'horizon) et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 si la prévision est négative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7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7. Évaluer sur 2007 : de jour, puis jour + nuit.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38160" y="2560320"/>
            <a:ext cx="3502152" cy="2377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366760" y="2560320"/>
            <a:ext cx="3044952" cy="23774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Simple, rapide, interprétable : c'est la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référence linéaire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à battre.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Les modèles de référence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Tout modèle doit être comparé à une référence simple. S'il ne fait pas mieux, il n'apporte rien.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892807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Persistance simple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31720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« Il fera comme maintenant. »</a:t>
            </a:r>
          </a:p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310128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Ignore la course du Soleil.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78308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80559" y="1892807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Ciel clair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2331720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« Il fera beau. »</a:t>
            </a:r>
          </a:p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3310128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Ignore les nuages.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78308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599" y="1892807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Persistance intelligente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9" y="2331720"/>
            <a:ext cx="3200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« Le ciel restera le même. »</a:t>
            </a:r>
          </a:p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9" y="3310128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Garde le même écart au ciel clair.</a:t>
            </a:r>
          </a:p>
        </p:txBody>
      </p:sp>
      <p:pic>
        <p:nvPicPr>
          <p:cNvPr id="18" name="Picture 17" descr="references_journ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931920"/>
            <a:ext cx="5573925" cy="214884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8001000" y="3931920"/>
            <a:ext cx="3639312" cy="9601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0" y="3931920"/>
            <a:ext cx="3182112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Persistance intelligente = AR(1) avec </a:t>
            </a:r>
            <a:r>
              <a:rPr lang="fr-FR" sz="13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w = 1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référence du score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4983480"/>
            <a:ext cx="3639312" cy="1143000"/>
          </a:xfrm>
          <a:prstGeom prst="roundRect">
            <a:avLst>
              <a:gd name="adj" fmla="val 18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0" y="4983480"/>
            <a:ext cx="3182112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Deux règles, pour tous les modèles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1) la nuit (Soleil sous l'horizon, </a:t>
            </a:r>
            <a:r>
              <a:rPr lang="fr-FR" sz="13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lang="fr-FR" sz="13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13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&gt; 90°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), prévision = 0 ; 2) une prévision négative est remplacée par 0.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Mesurer l'erreur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2588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25880"/>
            <a:ext cx="5120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e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9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 (erreur de prévision)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5740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057400"/>
            <a:ext cx="5120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nMBE = [(1/N) Σ e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 / moyenne(GHI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78892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5120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MAE = (1/N) Σ |e</a:t>
            </a:r>
            <a:r>
              <a:rPr lang="fr-FR" sz="19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9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520440"/>
            <a:ext cx="539496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3520440"/>
            <a:ext cx="512064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RMSE = √[(1/N) Σ e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; 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nRMSE = RMSE / moyenne(GHI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325880"/>
            <a:ext cx="5303520" cy="3017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nMBE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(biais) : &gt; 0 si le modèle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sur-estime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en moyenne, &lt; 0 s'il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sous-estime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Les erreurs de signes opposés se compensent : ce n'est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un score pour départager les modèles.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erreur moyenne, en Wh/m², facile à interpréter.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RMSE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punit davantage les grosses erreurs (nuage soudain). Toujours ≥ MAE.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nRMSE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RMSE en % du GHI moyen, pour comparer des sites.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343400"/>
            <a:ext cx="11094415" cy="7315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343400"/>
            <a:ext cx="10637215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Condition essentielle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si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|nMBE| &gt; 1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%, il y a sans doute un problème, ou un très mauvais modèle. On peut retrancher le biais, à condition de le tester ; nous ne le faisons pas ici.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212080"/>
            <a:ext cx="11094415" cy="731520"/>
          </a:xfrm>
          <a:prstGeom prst="roundRect">
            <a:avLst>
              <a:gd name="adj" fmla="val 18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5212080"/>
            <a:ext cx="10637215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Erreurs calculées sur le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GHI reconstruit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sur l'année de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test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(2007) : d'abord aux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heures de jour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puis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jour + nuit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Toujours dire lesquelles 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Comparer à une persistance : SS et NICEΣ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3949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51206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SS = 1 − RMSE</a:t>
            </a:r>
            <a:r>
              <a:rPr lang="fr-FR" sz="18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modèle</a:t>
            </a:r>
            <a:r>
              <a:rPr lang="fr-FR" sz="1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/ RMSE</a:t>
            </a:r>
            <a:r>
              <a:rPr lang="fr-FR" sz="18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persistance intelligente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53949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Score de compétence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&gt; 0 si l'on bat la persistance intelligente, &lt; 0 sinon.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Ne regarde que le RMSE.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330952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1371600"/>
            <a:ext cx="5056632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lang="fr-FR" sz="18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L</a:t>
            </a:r>
            <a:r>
              <a:rPr lang="fr-FR" sz="18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(modèle) / L</a:t>
            </a:r>
            <a:r>
              <a:rPr lang="fr-FR" sz="18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8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(persistance simple)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240280"/>
            <a:ext cx="5330952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240280"/>
            <a:ext cx="5056632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((1/N) Σ |e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|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1/k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; 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(NICE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NICE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NICE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3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/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9360" y="3017520"/>
            <a:ext cx="533095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e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 = GHI</a:t>
            </a:r>
            <a:r>
              <a:rPr lang="fr-FR" sz="1300" b="0" i="0" baseline="30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prévu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300" b="0" i="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 − GHI</a:t>
            </a:r>
            <a:r>
              <a:rPr lang="fr-FR" sz="1300" b="0" i="0" baseline="-25000">
                <a:solidFill>
                  <a:srgbClr val="55556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 : l'erreur de prévision (diapo précédente).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3474720"/>
            <a:ext cx="5330952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k = 1 : erreurs moyennes (MAE) ; k = 2 : RMSE ; k = 3 : grosses erreurs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NICE</a:t>
            </a:r>
            <a:r>
              <a:rPr lang="fr-FR" sz="1400" b="1" i="0" baseline="3000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Σ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&lt; 1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 modèle bat la persistance simple sur les trois normes à la fois.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937760"/>
            <a:ext cx="11094415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937760"/>
            <a:ext cx="10637215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Deux références différentes : SS se compare à la persistance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intelligente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à la persistance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simple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(Voyant et al., 2025b).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Résultats à Ajaccio : prévision à 1 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371600"/>
          <a:ext cx="11091672" cy="3291840"/>
        </p:xfrm>
        <a:graphic>
          <a:graphicData uri="http://schemas.openxmlformats.org/drawingml/2006/table">
            <a:tbl>
              <a:tblPr/>
              <a:tblGrid>
                <a:gridCol w="2953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Modèle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RMSE jour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nRMSE jour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nRMSE jour + nuit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jour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NICE</a:t>
                      </a:r>
                      <a:r>
                        <a:rPr lang="fr-FR" sz="1500" b="0" i="0" baseline="300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Σ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Persistance simple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135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36,4 %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51,5 %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−0,66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1,00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Ciel clair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148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39,9 %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56,4 %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+16,4 %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−0,82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1,06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Persistance intelligente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82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22,0 %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31,0 %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+1,3 %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0,00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0,59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79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30,1 %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+2,0 %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+0,03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0,58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 (L = 50, meilleur tirage)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76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20,5 %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28,9 %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+1,1 %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+0,07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498348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Test 2007. Jour : 4380 heures, GHI moyen 372 Wh/m². Jour + nuit : 8759 heures, GHI moyen 186 Wh/m². RMSE en Wh/m² ; SS et NICE calculés de jour.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440680"/>
            <a:ext cx="11094415" cy="6858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5440680"/>
            <a:ext cx="1063721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persistance intelligente divise le RMSE de la persistance simple par 1,7. L'AR gagne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3 %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sur elle, l'ELM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7 %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Jour seulement ou jour + nuit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39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35661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35661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4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79 → 56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560320"/>
            <a:ext cx="3566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RMSE de l'AR (Wh/m²)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1417320"/>
            <a:ext cx="35661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97679" y="1645920"/>
            <a:ext cx="35661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400" b="0" i="0">
                <a:solidFill>
                  <a:srgbClr val="018CE1"/>
                </a:solidFill>
                <a:latin typeface="Nunito SemiBold"/>
                <a:ea typeface="Nunito SemiBold"/>
                <a:cs typeface="Nunito SemiBold"/>
              </a:rPr>
              <a:t>372 → 186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7679" y="2560320"/>
            <a:ext cx="3566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GHI moyen (Wh/m²)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19" y="1417320"/>
            <a:ext cx="35661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19" y="1645920"/>
            <a:ext cx="35661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400" b="0" i="0">
                <a:solidFill>
                  <a:srgbClr val="DA33BF"/>
                </a:solidFill>
                <a:latin typeface="Nunito SemiBold"/>
                <a:ea typeface="Nunito SemiBold"/>
                <a:cs typeface="Nunito SemiBold"/>
              </a:rPr>
              <a:t>21 → 30 %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19" y="2560320"/>
            <a:ext cx="35661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nRMSE de l'AR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429000"/>
            <a:ext cx="109728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nuit (Soleil sous l'horizon), tous les modèles prévoient 0 par construction et ne se trompent pas : ajouter ces heures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fait baisser le RMSE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(≈ ÷ √2).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Mais la moyenne du GHI est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divisée par 2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 nRMSE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augmente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classement des modèles, lui, ne change pas.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120640"/>
            <a:ext cx="11094415" cy="8229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" y="5120640"/>
            <a:ext cx="10637215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chiffre d'erreur sans la liste des heures utilisées ne veut rien dire :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toujours préciser jour ou jour + nuit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 biais (nMBE) : effet des deux règles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3444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Règle 1 (nuit)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quand le Soleil est sous l'horizon (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θ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z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&gt; 90°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), la prévision vaut 0. 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Règle 2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une prévision négative est remplacée par 0.</a:t>
            </a:r>
          </a:p>
          <a:p>
            <a:pPr marL="0" indent="0">
              <a:lnSpc>
                <a:spcPct val="110000"/>
              </a:lnSpc>
              <a:spcAft>
                <a:spcPts val="300"/>
              </a:spcAft>
              <a:buNone/>
            </a:pPr>
            <a:r>
              <a:rPr lang="fr-FR" sz="13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nMBE : biais moyen, en % du GHI moyen (voir « Mesurer l'erreur »). Test 2007.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2148840"/>
          <a:ext cx="6035040" cy="2889504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Modèle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sans règles, jour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sans règles, jour + nuit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avec règles, jour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nMBE avec règles, jour + nuit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Persistance simple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−0,88 %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0,00 %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−0,88 %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−1,02 %</a:t>
                      </a:r>
                    </a:p>
                  </a:txBody>
                  <a:tcPr marL="73152" marR="73152" marT="27432" marB="27432" anchor="ctr">
                    <a:solidFill>
                      <a:srgbClr val="CFD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Ciel clair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+16,44 %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+16,28 %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+16,44 %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+16,28 %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Persistance intelligente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+0,35 %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0,00 %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+1,25 %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+1,11 %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+1,49 %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−0,24 %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+2,02 %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+1,87 %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+0,69 %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−0,38 %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+1,13 %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2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+0,99 %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12280" y="2148840"/>
            <a:ext cx="48280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Comment lire ce tableau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2280" y="2606040"/>
            <a:ext cx="4828032" cy="2468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Sans règles, jour + nuit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les deux persistances ont un nMBE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exactement nul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Règle 2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mettre à 0 les prévisions négatives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remonte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la moyenne (persistance intelligente : +0,35 % → +1,25 % de jour).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Règle 1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 nMBE de la persistance simple passe de 0 à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−1,02 %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sur jour + nuit (diapo suivante).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Ciel clair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+16 % : il prévoit toujours du soleil.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166360"/>
            <a:ext cx="11094415" cy="8229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5166360"/>
            <a:ext cx="10637215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nMBE dépend de la façon de le calculer :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toujours préciser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jour ou jour + nuit, avec ou sans règles.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Pourquoi la persistance passe de 0 à −1 %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1760" y="1280160"/>
            <a:ext cx="1234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avant-dernière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heure de jour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77639" y="1280160"/>
            <a:ext cx="1234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dernière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heure de jour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1280160"/>
            <a:ext cx="1234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première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heure de nuit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029968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Mesure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51760" y="1920240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51760" y="1920240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77639" y="1920240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77639" y="1920240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0" y="1920240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0" y="1920240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88336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Persistance sans règles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651760" y="2578608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651760" y="2578608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77639" y="2578608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977639" y="2578608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150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03520" y="2578608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CFD6FC"/>
          </a:solidFill>
          <a:ln w="1587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03520" y="2578608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3346704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Avec la règle 1 (nuit)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651760" y="3236976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651760" y="3236976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…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977639" y="3236976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977639" y="3236976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150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303520" y="3236976"/>
            <a:ext cx="1234440" cy="530352"/>
          </a:xfrm>
          <a:prstGeom prst="roundRect">
            <a:avLst>
              <a:gd name="adj" fmla="val 15000"/>
            </a:avLst>
          </a:prstGeom>
          <a:solidFill>
            <a:srgbClr val="F9C9EF"/>
          </a:solidFill>
          <a:ln w="1587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303520" y="3236976"/>
            <a:ext cx="123444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3931920"/>
            <a:ext cx="60350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Valeurs en Wh/m² ; 43 Wh/m² = moyenne 2007 de la dernière heure de jour.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20840" y="1280160"/>
            <a:ext cx="4919472" cy="3657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Sans règles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persistance recopie la mesure de l'heure d'avant. Sur l'année, chaque mesure sert une fois de mesure et une fois de prévision : les deux sommes sont égales,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nMBE = 0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Avec la règle 1 (nuit)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à la première heure de nuit, le Soleil est sous l'horizon, donc la prévision 43 est remplacée par 0. Chaque jour, une prévision d'environ 43 Wh/m² disparaît.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Sur l'année : 365 × 43 ≈ 15 642 Wh/m², plus 1 008 Wh/m² de petites valeurs mesurées de nuit :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16 650 Wh/m²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manquent.</a:t>
            </a:r>
          </a:p>
          <a:p>
            <a:pPr marL="256032" indent="-219456">
              <a:lnSpc>
                <a:spcPct val="110000"/>
              </a:lnSpc>
              <a:spcAft>
                <a:spcPts val="7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Rapporté au GHI mesuré sur l'année (1 630 161 Wh/m²) : </a:t>
            </a: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1,02 %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d'où un nMBE jour + nuit de −1,02 %.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8640" y="4434840"/>
            <a:ext cx="6035040" cy="15087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7240" y="4434840"/>
            <a:ext cx="5577840" cy="1508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 seule heure par jour, mais elle pèse lourd : la moyenne jour + nuit ne vaut que 186 Wh/m², car elle compte les heures de nuit à zéro.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20840" y="4983480"/>
            <a:ext cx="4919472" cy="960120"/>
          </a:xfrm>
          <a:prstGeom prst="roundRect">
            <a:avLst>
              <a:gd name="adj" fmla="val 18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949440" y="4983480"/>
            <a:ext cx="4462272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règle est physiquement juste (pas de Soleil la nuit), mais elle change le biais.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Prévision et mesure, heure par heure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42</a:t>
            </a:r>
          </a:p>
        </p:txBody>
      </p:sp>
      <p:pic>
        <p:nvPicPr>
          <p:cNvPr id="5" name="Picture 4" descr="prevision_vs_mes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325880"/>
            <a:ext cx="9474445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0160" y="5038344"/>
            <a:ext cx="947444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Ajaccio, octobre 2007 : prévision à 1 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486400"/>
            <a:ext cx="11094415" cy="6400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5486400"/>
            <a:ext cx="10637215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deux modèles suivent bien les journées régulières et ratent les changements brusques : un nuage qui arrive ne se voit pas dans le passé.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Les limites du modèle 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4864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L'AR(p) suppose une relation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linéaire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entre le CSI et ses retards. C'est souvent suffisant à court terme, mais pas toujours.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6888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Situations difficiles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880360"/>
            <a:ext cx="54864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passages rapides ciel clair / ciel couvert (fronts nuageux)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effets de bord de nuage (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GHI &gt; GHI</a:t>
            </a:r>
            <a:r>
              <a:rPr lang="fr-FR" sz="16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ciel très variable (cumulus)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liens non linéaires entre retards.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71600"/>
            <a:ext cx="5330952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517904"/>
            <a:ext cx="49651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Sous-ajustement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830959"/>
            <a:ext cx="4965192" cy="8299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modèle linéaire ne capte pas une relation courbe, même avec beaucoup de retards.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2926080"/>
            <a:ext cx="5330952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3072384"/>
            <a:ext cx="49651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Saturation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3385439"/>
            <a:ext cx="4965192" cy="8299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Au-delà d'un certain p, ajouter des retards n'améliore plus rien (diapo « Choisir p »).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26280"/>
            <a:ext cx="5330952" cy="12801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4526280"/>
            <a:ext cx="4873752" cy="1280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Idée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transformer les entrées de façon non linéaire, puis garder les moindres carrés. C'est l'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Extreme Learning Machine (ELM) : le principe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44</a:t>
            </a:r>
          </a:p>
        </p:txBody>
      </p:sp>
      <p:pic>
        <p:nvPicPr>
          <p:cNvPr id="5" name="Picture 4" descr="elm_resea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5577840" cy="35499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930700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ELM à une couche cachée (Huang et al., 2006).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371600"/>
            <a:ext cx="5212080" cy="3017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réseau de neurones à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une seule couche cachée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poids d'entrée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15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les biais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b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sont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tirés au hasard puis figés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Chaque neurone applique une fonction non linéaire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(tanh, sigmoïde…).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Seuls les poids de sortie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β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sont appris,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 moindres carrés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4526280"/>
            <a:ext cx="5239512" cy="12344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4526280"/>
            <a:ext cx="4782312" cy="12344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Pas de rétropropagation du gradient : l'apprentissage se fait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 une seule résolution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 : la formulation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retards de chaque ligne passent par la couche cachée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783080"/>
            <a:ext cx="11094415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783080"/>
            <a:ext cx="10820095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H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g(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W</a:t>
            </a:r>
            <a:r>
              <a:rPr lang="fr-FR" sz="22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in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b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2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 (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lang="fr-FR" sz="2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× 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L</a:t>
            </a:r>
            <a:r>
              <a:rPr lang="fr-FR" sz="2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2743200"/>
          <a:ext cx="11091672" cy="1975104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0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Modèle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Solution par moindres carrés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Colonnes utilisées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= 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Xw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ε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ŵ = (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lang="fr-FR" sz="17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)</a:t>
                      </a:r>
                      <a:r>
                        <a:rPr lang="fr-FR" sz="17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−1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X</a:t>
                      </a:r>
                      <a:r>
                        <a:rPr lang="fr-FR" sz="17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les retards du CSI centré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= 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Hβ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ε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β̂ = (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lang="fr-FR" sz="17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 + α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I</a:t>
                      </a:r>
                      <a:r>
                        <a:rPr lang="fr-FR" sz="1700" b="0" i="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)</a:t>
                      </a:r>
                      <a:r>
                        <a:rPr lang="fr-FR" sz="17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−1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H</a:t>
                      </a:r>
                      <a:r>
                        <a:rPr lang="fr-FR" sz="1700" b="0" i="0" baseline="30000">
                          <a:solidFill>
                            <a:srgbClr val="00002E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T</a:t>
                      </a:r>
                      <a:r>
                        <a:rPr lang="fr-FR" sz="1700" b="1" i="0">
                          <a:solidFill>
                            <a:srgbClr val="00002E"/>
                          </a:solidFill>
                          <a:latin typeface="Cambria"/>
                          <a:ea typeface="Cambria"/>
                          <a:cs typeface="Cambria"/>
                        </a:rPr>
                        <a:t>y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7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les sorties des L neurones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48640" y="4937760"/>
            <a:ext cx="11094415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4937760"/>
            <a:ext cx="10637215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Même équation, seules les colonnes changent.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Le petit terme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α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I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(régression </a:t>
            </a:r>
            <a:r>
              <a:rPr lang="fr-FR" sz="1500" b="0" i="1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ridge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 stabilise le calcul quand L est grand ; à Ajaccio,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α = 10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−3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 : choisir le nombre de neurones 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46</a:t>
            </a:r>
          </a:p>
        </p:txBody>
      </p:sp>
      <p:pic>
        <p:nvPicPr>
          <p:cNvPr id="5" name="Picture 4" descr="choix_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5486400" cy="3672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053584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RMSE de validation (2006, heures de jour) selon L, pour p = 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371600"/>
            <a:ext cx="5212080" cy="2560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= 5 : 85,2 Wh/m² →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sous-ajustement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= 50 : 75,9 Wh/m².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Au-delà, plus aucun gain : 75,8 à L = 200, 75,9 à L = 500 (risque de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surapprentissage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4023360"/>
            <a:ext cx="5239512" cy="13716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4023360"/>
            <a:ext cx="4782312" cy="1371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Comme pour p : tester quelques valeurs (5 à 500) sur la validation et garder la plus petite presque optimale. Ici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 = 50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ELM : un résultat qui dépend du tirage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57784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poids d'entrée sont aléatoires : deux entraînements donnent deux modèles différents.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Recherche de candidat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on fait 20 tirages et on garde celui qui a la plus petite erreur sur la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validation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(2006).</a:t>
            </a:r>
          </a:p>
          <a:p>
            <a:pPr marL="256032" indent="-219456">
              <a:lnSpc>
                <a:spcPct val="110000"/>
              </a:lnSpc>
              <a:spcAft>
                <a:spcPts val="9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test (2007) ne sert qu'à la fin, pour le tirage retenu.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611880"/>
            <a:ext cx="5577840" cy="22860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3611880"/>
            <a:ext cx="5120640" cy="2286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Tirage retenu : nRMSE test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20,46 %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Les 20 tirages : de 20,37 à 20,51 % (moyenne 20,45 %).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meilleur en validation n'est pas forcément le meilleur en test : ici l'écart est faible, mais il faut le vérifier.</a:t>
            </a:r>
          </a:p>
        </p:txBody>
      </p:sp>
      <p:pic>
        <p:nvPicPr>
          <p:cNvPr id="8" name="Picture 7" descr="elm_tir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325880"/>
            <a:ext cx="5212080" cy="32815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0" y="4662258"/>
            <a:ext cx="5212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Chaque point : un tirage. Validation 2006 (horizontal), test 2007 (vertical).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Donner l'heure au modèle : encodage sin / cos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585216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Idée : ajouter aux retards des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variables de calendrier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connues à l'avance : l'heure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et le jour de l'année </a:t>
            </a: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j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Problème : codée par un nombre, 23 h est « loin » de 0 h, alors que ce sont deux heures voisines.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Solution : placer l'heure sur un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cercle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avec deux variables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3749039"/>
            <a:ext cx="585216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3749039"/>
            <a:ext cx="55778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(sin(2π h / 24) ; cos(2π h / 24))</a:t>
            </a:r>
            <a:r>
              <a:rPr lang="fr-FR" sz="17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  et   </a:t>
            </a:r>
            <a:r>
              <a:rPr lang="fr-FR" sz="17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(sin(2π j / 365) ; cos(2π j / 365))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709160"/>
            <a:ext cx="5852160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4709160"/>
            <a:ext cx="5394960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4 colonnes de plus dans </a:t>
            </a:r>
            <a:r>
              <a:rPr lang="fr-FR" sz="15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 Le modèle « sait » alors quelle heure et quelle saison il est (Voyant et al., 2025a).</a:t>
            </a:r>
          </a:p>
        </p:txBody>
      </p:sp>
      <p:pic>
        <p:nvPicPr>
          <p:cNvPr id="10" name="Picture 9" descr="sinc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280160"/>
            <a:ext cx="4615591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Stationnariser ou donner l'heure ? AR et ELM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49</a:t>
            </a:r>
          </a:p>
        </p:txBody>
      </p:sp>
      <p:pic>
        <p:nvPicPr>
          <p:cNvPr id="5" name="Picture 4" descr="varian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25880"/>
            <a:ext cx="6035040" cy="35657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946470"/>
            <a:ext cx="6035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nRMSE de jour, test 2007, même protocole pour les 8 variantes. Approche « sans ciel clair » : Voyant et al., 2025a.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766560" y="1371600"/>
          <a:ext cx="4873752" cy="2286000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69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Entrées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AR(2) nRMSE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AR </a:t>
                      </a:r>
                      <a:r>
                        <a:rPr lang="fr-FR" sz="1300" b="0" i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NICE</a:t>
                      </a:r>
                      <a:r>
                        <a:rPr lang="fr-FR" sz="1300" b="0" i="0" baseline="300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Σ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ELM nRMSE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ELM </a:t>
                      </a:r>
                      <a:r>
                        <a:rPr lang="fr-FR" sz="1300" b="0" i="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NICE</a:t>
                      </a:r>
                      <a:r>
                        <a:rPr lang="fr-FR" sz="1300" b="0" i="0" baseline="300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Σ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GHI brut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27,6 %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0,76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24,3 %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0,66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GHI + sin/cos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24,6 %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0,68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19,7 %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0,54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20,5 %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 + sin/cos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21,0 %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0,57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19,9 %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0,54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766560" y="3840480"/>
            <a:ext cx="4873752" cy="22402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995160" y="3840480"/>
            <a:ext cx="4416552" cy="2240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 (linéaire)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a besoin du CSI. Sur le GHI brut, même avec sin/cos, il fait moins bien que la persistance intelligente.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 (non linéaire)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avec sin/cos, il apprend lui-même le cycle du Soleil, à partir du GHI brut.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nRMSE et </a:t>
            </a:r>
            <a:r>
              <a:rPr lang="fr-FR" sz="13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NICE</a:t>
            </a:r>
            <a:r>
              <a:rPr lang="fr-FR" sz="13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donnent le même classement.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AR ou ELM ? Le bilan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3566160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1790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Atouts de l'ELM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30959"/>
            <a:ext cx="3200400" cy="2064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apprentissage rapide, une seule résolution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capte des relations non linéaires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même méthode (MCO) que l'AR.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79" y="1371600"/>
            <a:ext cx="3566160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80559" y="151790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Limites de l'ELM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59" y="1830959"/>
            <a:ext cx="3200400" cy="2064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choix de L à faire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résultat qui varie selon le tirage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moins interprétable que l'AR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surapprend si L devient grand ;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demande beaucoup de données.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19" y="1371600"/>
            <a:ext cx="3566160" cy="26517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599" y="1517904"/>
            <a:ext cx="32004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7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À Ajaccio, à 1 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9" y="1830959"/>
            <a:ext cx="3200400" cy="2064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AR(2) : 2 coefficients ; nRMSE 21,3 %.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ELM : 51 appris + 150 aléatoires ; nRMSE 20,5 %.</a:t>
            </a:r>
          </a:p>
          <a:p>
            <a:pPr marL="256032" indent="-219456">
              <a:lnSpc>
                <a:spcPct val="110000"/>
              </a:lnSpc>
              <a:spcAft>
                <a:spcPts val="4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Score SS : +0,03 (AR) contre +0,07 (ELM).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343400"/>
            <a:ext cx="11094415" cy="10058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343400"/>
            <a:ext cx="10637215" cy="1005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Environ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100 fois plus de coefficients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(appris + aléatoires) pour 4 points de score en plus. Le gain justifie-t-il la complexité 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L'apprentissage en ligne (1/2) : la fenêtre glissante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59" y="1371600"/>
            <a:ext cx="1554480" cy="640080"/>
          </a:xfrm>
          <a:prstGeom prst="roundRect">
            <a:avLst>
              <a:gd name="adj" fmla="val 3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13716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Prévoir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395728" y="1691640"/>
            <a:ext cx="329184" cy="0"/>
          </a:xfrm>
          <a:prstGeom prst="line">
            <a:avLst/>
          </a:prstGeom>
          <a:ln w="25400">
            <a:solidFill>
              <a:srgbClr val="2D4DF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43200" y="1371600"/>
            <a:ext cx="1554480" cy="640080"/>
          </a:xfrm>
          <a:prstGeom prst="roundRect">
            <a:avLst>
              <a:gd name="adj" fmla="val 30000"/>
            </a:avLst>
          </a:prstGeom>
          <a:solidFill>
            <a:srgbClr val="018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743200" y="13716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Observer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15968" y="1691640"/>
            <a:ext cx="329184" cy="0"/>
          </a:xfrm>
          <a:prstGeom prst="line">
            <a:avLst/>
          </a:prstGeom>
          <a:ln w="25400">
            <a:solidFill>
              <a:srgbClr val="2D4DF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663440" y="1371600"/>
            <a:ext cx="1554480" cy="640080"/>
          </a:xfrm>
          <a:prstGeom prst="roundRect">
            <a:avLst>
              <a:gd name="adj" fmla="val 30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3716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FFFFFF"/>
                </a:solidFill>
                <a:latin typeface="Nunito SemiBold"/>
                <a:ea typeface="Nunito SemiBold"/>
                <a:cs typeface="Nunito SemiBold"/>
              </a:rPr>
              <a:t>Actualiser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96312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heure 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91640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020824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2350008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679192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3008376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337560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666744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3995928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325112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4654296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983479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312664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5641848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971031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4654296" y="24231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48640" y="3182112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heure t + 1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691640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2020824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2350008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2679192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008376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3337560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3666744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3995928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4325112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4654296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2D4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983479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5312664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5641848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5971031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E6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4983479" y="3108960"/>
            <a:ext cx="274320" cy="384048"/>
          </a:xfrm>
          <a:prstGeom prst="roundRect">
            <a:avLst>
              <a:gd name="adj" fmla="val 20000"/>
            </a:avLst>
          </a:prstGeom>
          <a:solidFill>
            <a:srgbClr val="DA33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691640" y="3794760"/>
            <a:ext cx="4754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bleu : les W heures d'apprentissage ; rose : l'heure à prévoir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8640" y="4160520"/>
            <a:ext cx="5760720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5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matrice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garde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toujours W lignes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les W dernières heures.</a:t>
            </a:r>
          </a:p>
          <a:p>
            <a:pPr marL="256032" indent="-219456">
              <a:lnSpc>
                <a:spcPct val="110000"/>
              </a:lnSpc>
              <a:spcAft>
                <a:spcPts val="5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Chaque heure, on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ajoute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la ligne la plus récente et on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retire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la plus ancienne, puis on ré-estime par ridge :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5257800"/>
            <a:ext cx="576072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85800" y="5257800"/>
            <a:ext cx="548640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α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I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2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92240" y="1371600"/>
            <a:ext cx="5148072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Astuce : pas besoin de tout recalculer.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←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+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nouveau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nouveau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−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ancien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ancien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Même chose pour l'ELM, avec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H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à la place de 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492240" y="3291840"/>
            <a:ext cx="5148072" cy="192024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720840" y="3291840"/>
            <a:ext cx="4690872" cy="1920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Mise à jour : 11 µs pour l'AR, 38 µs pour l'ELM, par heure.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Utile quand le système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change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(capteur qui dérive, panneau encrassé, nouveau site) : le modèle oublie le passé lointain.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L'apprentissage en ligne (2/2) : quelle longueur de fenêtre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557784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Test 2007 : chaque heure, ridge ré-estimé sur les W dernières heures, de 1 mois à 2 ans.</a:t>
            </a:r>
          </a:p>
          <a:p>
            <a:pPr marL="256032" indent="-219456">
              <a:lnSpc>
                <a:spcPct val="110000"/>
              </a:lnSpc>
              <a:spcAft>
                <a:spcPts val="8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Fenêtre courte : suit les changements récents… mais apprend sur peu de données.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2743200"/>
          <a:ext cx="5577840" cy="2688336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Fenêtre W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ELM (L = 50)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mois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25,6 %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3 mois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6 mois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21,2 %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an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20,9 %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 ans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20,7 %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8 ans (fixe)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4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20,5 %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Picture 6" descr="fenetre_glissan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325880"/>
            <a:ext cx="5303520" cy="33023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55080" y="4683097"/>
            <a:ext cx="5303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nRMSE de jour sur 2007 selon la longueur de la fenêtre.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4892040"/>
            <a:ext cx="5285232" cy="118872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0" y="4892040"/>
            <a:ext cx="4828032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L'AR (2 coefficients) marche même sur 1 mois. L'ELM (51 coefficients) </a:t>
            </a:r>
            <a:r>
              <a:rPr lang="fr-FR" sz="14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se dégrade nettement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sur fenêtre courte : plus un modèle a de paramètres, plus il lui faut de données.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6 · Évaluation, ELM et apprentissage en ligne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La frugalité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modèle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frugal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obtient une bonne précision avec peu de calcul, peu de données et peu de maintenance.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20240"/>
          <a:ext cx="11091672" cy="26517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Modèle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Coefficients appris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Calcul d'apprentissage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Données nécessaires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nRMSE jour (test)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Persistance intelligente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aucun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heure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22,0 %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AR(2)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6 ms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 mois suffit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21,3 %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 (L = 50)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51 (+ 150 aléatoires)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58 ms par tirage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plusieurs années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20,5 %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AR, fenêtre glissante 1 mois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11 µs par heure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720 heures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5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21,5 %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470916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Temps mesurés sur un ordinateur portable : seuls les ordres de grandeur comptent.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5120640"/>
            <a:ext cx="11094415" cy="86868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5120640"/>
            <a:ext cx="10637215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bonne question n'est pas « quel est le meilleur modèle ? » mais «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gain justifie-t-il le coût ?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» (calcul, données, maintenance, surveillance).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02920"/>
            <a:ext cx="11094415" cy="529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 dirty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Merci  à vous de jouer : le projet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54</a:t>
            </a:r>
          </a:p>
        </p:txBody>
      </p:sp>
      <p:pic>
        <p:nvPicPr>
          <p:cNvPr id="4" name="Picture 3" descr="s46_Image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695" y="0"/>
            <a:ext cx="4572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48640" y="137160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17904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Réseau et unités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12544"/>
            <a:ext cx="2971800" cy="711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Prévoir le GHI, c'est prévoir la production.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59" y="137160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06240" y="1517904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Rayonnement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1812544"/>
            <a:ext cx="2971800" cy="711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Direct, diffus ; position du Soleil ; nuages.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78892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935224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Séries temporelles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229863"/>
            <a:ext cx="2971800" cy="711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Composantes, horizon, AR(1).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23359" y="278892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2D4D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06240" y="2935224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Ciel clair et CSI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3229863"/>
            <a:ext cx="2971800" cy="711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Solis ; 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CSI = GHI − GHI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cs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centré.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0624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018C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4352544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AR et MCO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647184"/>
            <a:ext cx="2971800" cy="711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ŵ = (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−1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X</a:t>
            </a:r>
            <a:r>
              <a:rPr lang="fr-FR" sz="14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400" b="1" i="0">
                <a:solidFill>
                  <a:srgbClr val="00002E"/>
                </a:solidFill>
                <a:latin typeface="Cambria"/>
                <a:ea typeface="Cambria"/>
                <a:cs typeface="Cambria"/>
              </a:rPr>
              <a:t>y</a:t>
            </a: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, choix de 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023359" y="420624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2225">
            <a:solidFill>
              <a:srgbClr val="DA33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206240" y="4352544"/>
            <a:ext cx="2971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Évaluation, ELM, en ligne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06240" y="4647184"/>
            <a:ext cx="2971800" cy="711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fr-FR" sz="14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Jour / jour + nuit, fenêtre glissante, frugalité.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68580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3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Cyril Voyant</a:t>
            </a:r>
            <a:r>
              <a:rPr lang="fr-FR" sz="13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— cyril.voyant@minesparis.psl.eu — Mines Paris – PSL, Centre O.I.E.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Glossaire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25880"/>
          <a:ext cx="5440680" cy="4718304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Sigle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Signification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AR(p)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modèle autorégressif d'ordre 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ACF / PACF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autocorrélation / autocorrélation partielle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AIC / BIC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critères d'information d'Akaike / bayésien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AOD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épaisseur optique des aérosols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CSI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indice de ciel clair (clear-sky index)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DHI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rayonnement diffus horizontal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DNI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rayonnement direct normal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ELM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Extreme Learning Machine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GHI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rayonnement global horizontal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MAE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erreur absolue moyenne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MCO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moindres carrés ordinaires (OLS en anglais)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17920" y="1325880"/>
          <a:ext cx="5422391" cy="4325112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07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Sigle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FFFFFF"/>
                          </a:solidFill>
                          <a:latin typeface="Nunito SemiBold"/>
                          <a:ea typeface="Nunito SemiBold"/>
                          <a:cs typeface="Nunito SemiBold"/>
                        </a:rPr>
                        <a:t>Signification</a:t>
                      </a:r>
                    </a:p>
                  </a:txBody>
                  <a:tcPr marL="73152" marR="73152" marT="27432" marB="27432" anchor="ctr">
                    <a:solidFill>
                      <a:srgbClr val="2D4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NWP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prévision numérique du temps (modèle météo)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nRMSE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RMSE normalisé par le GHI moyen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RMSE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racine de l'erreur quadratique moyenne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MBE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erreur moyenne (biais)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sCV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coefficient de variation stochastique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F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forecastabilité (prévisibilité)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NICE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score relatif à la persistance simple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sin / cos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encodage circulaire de l'heure et du jour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score de compétence (skill score)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STEP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1300" b="0" i="0">
                          <a:solidFill>
                            <a:srgbClr val="00002E"/>
                          </a:solidFill>
                          <a:latin typeface="PT Sans"/>
                          <a:ea typeface="PT Sans"/>
                          <a:cs typeface="PT Sans"/>
                        </a:rPr>
                        <a:t>station de transfert d'énergie par pompage</a:t>
                      </a:r>
                    </a:p>
                  </a:txBody>
                  <a:tcPr marL="73152" marR="73152" marT="27432" marB="27432" anchor="ctr">
                    <a:solidFill>
                      <a:srgbClr val="F3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Références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1094415" cy="521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Huang G.-B., Zhu Q.-Y., Siew C.-K. (2006). Extreme learning machine: theory and applications. Neurocomputing, 70, 489–501. doi:10.1016/j.neucom.2005.12.126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Ineichen P. (2008). A broadband simplified version of the Solis clear sky model. Solar Energy, 82(8), 758–762. doi:10.1016/j.solener.2008.02.009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(2017). Machine learning methods for solar radiation forecasting: a review. Renewable Energy, 105, 569–582. doi:10.1016/j.renene.2016.12.095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(2022). Benchmarks for solar radiation time series forecasting. Renewable Energy, 191, 747–762. doi:10.1016/j.renene.2022.04.065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(2026). Stochastic coefficient of variation: assessing the variability and forecastability of solar irradiance. Renewable Energy, 256, 123913. doi:10.1016/j.renene.2025.123913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C., Despotovic M., Notton G., Saint-Drenan Y.-M., Asloune M., Garcia-Gutierrez L. (2025a). On the importance of clearsky model in short-term solar radiation forecasting. Solar Energy, 289, 113490. doi:10.1016/j.solener.2025.113490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Voyant C. et al. (2025b). NICEk metrics: unified and multidimensional framework for evaluating deterministic solar forecasting accuracy. Sustainable Energy Technologies and Assessments, 81, 104588. doi:10.1016/j.seta.2025.104588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Hyndman R. J., Athanasopoulos G. (2021). Forecasting: Principles and Practice, 3e éd. OTexts. otexts.com/fpp3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Box G. E. P., Jenkins G. M., Reinsel G. C., Ljung G. M. (2015). Time Series Analysis: Forecasting and Control, 5e éd. Wiley.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2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Données : Météo-France, station d'Ajaccio. Figure du réseau intelligent : © EPRI, 2009.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Annexes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Annexe A — Stationnarité au sens large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processus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(z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est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stationnaire au sens large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si 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11094415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828800"/>
            <a:ext cx="10820095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E[z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 = μ</a:t>
            </a:r>
            <a:r>
              <a:rPr lang="fr-FR" sz="20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(constante)   et   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Cov(z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z</a:t>
            </a:r>
            <a:r>
              <a:rPr lang="fr-FR" sz="20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t+k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= γ(k)</a:t>
            </a:r>
            <a:r>
              <a:rPr lang="fr-FR" sz="20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(ne dépend que du décalage </a:t>
            </a:r>
            <a:r>
              <a:rPr lang="fr-FR" sz="20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lang="fr-FR" sz="20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83464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8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En pratique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246120"/>
            <a:ext cx="548640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moyenne est constante dans le temps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variance est finie et constante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la dépendance entre deux instants ne dépend que de leur écart.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834640"/>
            <a:ext cx="5330952" cy="219456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2834640"/>
            <a:ext cx="4873752" cy="2194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Vérification simple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tracer la moyenne et l'écart-type mois par mois (diapo « Le CSI est-il stationnaire ? »). Les tests statistiques existent mais ne sont pas nécessaires ici.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Annexes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Annexe B — La meilleure prévision possible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11094415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10820095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ŷ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E[y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|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, …, y</a:t>
            </a:r>
            <a:r>
              <a:rPr lang="fr-FR" sz="24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t−p+1</a:t>
            </a:r>
            <a:r>
              <a:rPr lang="fr-FR" sz="24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377440"/>
            <a:ext cx="1097280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Parmi toutes les prévisions construites à partir du passé, celle qui minimise l'erreur quadratique moyenne est l'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espérance conditionnelle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la moyenne des futurs possibles, sachant le passé.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écrit alors 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y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= ŷ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6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 + ε</a:t>
            </a:r>
            <a:r>
              <a:rPr lang="fr-FR" sz="1600" b="0" i="0" baseline="-25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t+h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partie prévisible + erreur, avec une erreur de moyenne nulle.</a:t>
            </a:r>
          </a:p>
          <a:p>
            <a:pPr marL="256032" indent="-219456">
              <a:lnSpc>
                <a:spcPct val="110000"/>
              </a:lnSpc>
              <a:spcAft>
                <a:spcPts val="12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Un modèle AR(p) est une approximation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linéaire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de cette espérance ; l'ELM, une approximation </a:t>
            </a:r>
            <a:r>
              <a:rPr lang="fr-FR" sz="16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non linéaire</a:t>
            </a:r>
            <a:r>
              <a:rPr lang="fr-FR" sz="16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84632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CFD6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4846320"/>
            <a:ext cx="10637215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Si les erreurs du modèle forment un bruit blanc (ACF des erreurs non significative), il ne reste plus d'information exploitable dans le passé.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5603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200" b="0" i="0">
                <a:solidFill>
                  <a:srgbClr val="2D4DF2"/>
                </a:solidFill>
                <a:latin typeface="Nunito SemiBold"/>
                <a:ea typeface="Nunito SemiBold"/>
                <a:cs typeface="Nunito SemiBold"/>
              </a:rPr>
              <a:t>Annexes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1109441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b="0" i="0">
                <a:solidFill>
                  <a:srgbClr val="00002E"/>
                </a:solidFill>
                <a:latin typeface="Nunito SemiBold"/>
                <a:ea typeface="Nunito SemiBold"/>
                <a:cs typeface="Nunito SemiBold"/>
              </a:rPr>
              <a:t>Annexe C — Choisir p avec AIC ou BIC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4739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1100" b="0" i="0">
                <a:solidFill>
                  <a:srgbClr val="55556E"/>
                </a:solidFill>
                <a:latin typeface="PT Sans"/>
                <a:ea typeface="PT Sans"/>
                <a:cs typeface="PT Sans"/>
              </a:rPr>
              <a:t>59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371600"/>
            <a:ext cx="54864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371600"/>
            <a:ext cx="521208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AIC ≈ N · ln(σ̂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+ 2(p+1)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86000"/>
            <a:ext cx="548640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FD6F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286000"/>
            <a:ext cx="521208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BIC ≈ N · ln(σ̂</a:t>
            </a:r>
            <a:r>
              <a:rPr lang="fr-FR" sz="22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22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) + (p+1) · ln 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200400"/>
            <a:ext cx="54864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σ̂</a:t>
            </a:r>
            <a:r>
              <a:rPr lang="fr-FR" sz="1500" b="0" i="0" baseline="30000">
                <a:solidFill>
                  <a:srgbClr val="00002E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: variance des erreurs sur l'apprentissage ;</a:t>
            </a:r>
          </a:p>
          <a:p>
            <a:pPr marL="256032" indent="-219456">
              <a:lnSpc>
                <a:spcPct val="110000"/>
              </a:lnSpc>
              <a:spcAft>
                <a:spcPts val="6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on garde le p qui donne le plus petit critère.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1371600"/>
            <a:ext cx="5303520" cy="2743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Le premier terme baisse quand le modèle s'ajuste mieux ; le second </a:t>
            </a:r>
            <a:r>
              <a:rPr lang="fr-FR" sz="1500" b="1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pénalise</a:t>
            </a: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 chaque coefficient ajouté.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BIC pénalise plus fort qu'AIC : il choisit des modèles plus petits.</a:t>
            </a:r>
          </a:p>
          <a:p>
            <a:pPr marL="256032" indent="-219456">
              <a:lnSpc>
                <a:spcPct val="110000"/>
              </a:lnSpc>
              <a:spcAft>
                <a:spcPts val="1000"/>
              </a:spcAft>
              <a:buClr>
                <a:srgbClr val="2D4DF2"/>
              </a:buClr>
              <a:buFont typeface="Arial"/>
              <a:buChar char="•"/>
            </a:pPr>
            <a:r>
              <a:rPr lang="fr-FR" sz="1500" b="0" i="0">
                <a:solidFill>
                  <a:srgbClr val="00002E"/>
                </a:solidFill>
                <a:latin typeface="PT Sans"/>
                <a:ea typeface="PT Sans"/>
                <a:cs typeface="PT Sans"/>
              </a:rPr>
              <a:t>Avantage : pas besoin de période de validation. Inconvénient : suppose des erreurs gaussiennes.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2D4DF2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8618</Words>
  <Application>Microsoft Office PowerPoint</Application>
  <PresentationFormat>Grand écran</PresentationFormat>
  <Paragraphs>995</Paragraphs>
  <Slides>59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59</vt:i4>
      </vt:variant>
    </vt:vector>
  </HeadingPairs>
  <TitlesOfParts>
    <vt:vector size="65" baseType="lpstr">
      <vt:lpstr>Arial</vt:lpstr>
      <vt:lpstr>Nunito SemiBold</vt:lpstr>
      <vt:lpstr>Cambria</vt:lpstr>
      <vt:lpstr>PT Sans</vt:lpstr>
      <vt:lpstr>Cambria Math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Cyril VOYANT</cp:lastModifiedBy>
  <cp:revision>4</cp:revision>
  <dcterms:created xsi:type="dcterms:W3CDTF">2026-09-08T14:13:42Z</dcterms:created>
  <dcterms:modified xsi:type="dcterms:W3CDTF">2026-09-23T21:21:44Z</dcterms:modified>
</cp:coreProperties>
</file>